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Consolas" panose="020B0609020204030204" pitchFamily="49" charset="0"/>
      <p:regular r:id="rId29"/>
      <p:bold r:id="rId30"/>
      <p:italic r:id="rId31"/>
      <p:boldItalic r:id="rId32"/>
    </p:embeddedFont>
    <p:embeddedFont>
      <p:font typeface="Roboto" panose="020B0604020202020204" charset="0"/>
      <p:regular r:id="rId33"/>
      <p:bold r:id="rId34"/>
      <p:italic r:id="rId35"/>
      <p:boldItalic r:id="rId36"/>
    </p:embeddedFont>
    <p:embeddedFont>
      <p:font typeface="Roboto Slab" panose="020B0604020202020204"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A6D91C4-CFD4-4860-9756-C7C56B7D4317}">
  <a:tblStyle styleId="{4A6D91C4-CFD4-4860-9756-C7C56B7D4317}"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96" y="1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 name="Google Shape;6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Dan - everyone introduce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5809944b1b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5" name="Google Shape;145;g5809944b1b_1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B</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5809944b1b_1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5809944b1b_1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B</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5809944b1b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g5809944b1b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B</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809944b1b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6" name="Google Shape;166;g5809944b1b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B</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809944b1b_1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2" name="Google Shape;172;g5809944b1b_1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B00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5809944b1b_1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5809944b1b_1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B</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809944b1b_1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g5809944b1b_1_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B</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5809944b1b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5809944b1b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B</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48460264b93b23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48460264b93b23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Ari</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D</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8" name="Google Shape;218;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Ari</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 name="Google Shape;8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Ari</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Ari</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 name="Google Shape;99;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Dan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1" name="Google Shape;12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a:noFill/>
          <a:ln>
            <a:noFill/>
          </a:ln>
        </p:spPr>
        <p:txBody>
          <a:bodyPr spcFirstLastPara="1" wrap="square" lIns="91425" tIns="91425" rIns="91425" bIns="91425" anchor="b" anchorCtr="0"/>
          <a:lstStyle>
            <a:lvl1pPr lvl="0" algn="ctr">
              <a:lnSpc>
                <a:spcPct val="100000"/>
              </a:lnSpc>
              <a:spcBef>
                <a:spcPts val="0"/>
              </a:spcBef>
              <a:spcAft>
                <a:spcPts val="0"/>
              </a:spcAft>
              <a:buSzPts val="4000"/>
              <a:buNone/>
              <a:defRPr sz="40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a:noFill/>
          <a:ln>
            <a:noFill/>
          </a:ln>
        </p:spPr>
        <p:txBody>
          <a:bodyPr spcFirstLastPara="1" wrap="square" lIns="91425" tIns="91425" rIns="91425" bIns="91425" anchor="t" anchorCtr="0"/>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11"/>
          <p:cNvSpPr txBox="1">
            <a:spLocks noGrp="1"/>
          </p:cNvSpPr>
          <p:nvPr>
            <p:ph type="title" hasCustomPrompt="1"/>
          </p:nvPr>
        </p:nvSpPr>
        <p:spPr>
          <a:xfrm>
            <a:off x="387900" y="1152450"/>
            <a:ext cx="8368200" cy="1538400"/>
          </a:xfrm>
          <a:prstGeom prst="rect">
            <a:avLst/>
          </a:prstGeom>
          <a:noFill/>
          <a:ln>
            <a:noFill/>
          </a:ln>
        </p:spPr>
        <p:txBody>
          <a:bodyPr spcFirstLastPara="1" wrap="square" lIns="91425" tIns="91425" rIns="91425" bIns="91425" anchor="ctr" anchorCtr="0"/>
          <a:lstStyle>
            <a:lvl1pPr lvl="0" algn="ctr">
              <a:lnSpc>
                <a:spcPct val="100000"/>
              </a:lnSpc>
              <a:spcBef>
                <a:spcPts val="0"/>
              </a:spcBef>
              <a:spcAft>
                <a:spcPts val="0"/>
              </a:spcAft>
              <a:buClr>
                <a:schemeClr val="accent5"/>
              </a:buClr>
              <a:buSzPts val="13000"/>
              <a:buNone/>
              <a:defRPr sz="13000">
                <a:solidFill>
                  <a:schemeClr val="accent5"/>
                </a:solidFill>
              </a:defRPr>
            </a:lvl1pPr>
            <a:lvl2pPr lvl="1" algn="ctr">
              <a:lnSpc>
                <a:spcPct val="100000"/>
              </a:lnSpc>
              <a:spcBef>
                <a:spcPts val="0"/>
              </a:spcBef>
              <a:spcAft>
                <a:spcPts val="0"/>
              </a:spcAft>
              <a:buClr>
                <a:schemeClr val="accent5"/>
              </a:buClr>
              <a:buSzPts val="13000"/>
              <a:buNone/>
              <a:defRPr sz="13000">
                <a:solidFill>
                  <a:schemeClr val="accent5"/>
                </a:solidFill>
              </a:defRPr>
            </a:lvl2pPr>
            <a:lvl3pPr lvl="2" algn="ctr">
              <a:lnSpc>
                <a:spcPct val="100000"/>
              </a:lnSpc>
              <a:spcBef>
                <a:spcPts val="0"/>
              </a:spcBef>
              <a:spcAft>
                <a:spcPts val="0"/>
              </a:spcAft>
              <a:buClr>
                <a:schemeClr val="accent5"/>
              </a:buClr>
              <a:buSzPts val="13000"/>
              <a:buNone/>
              <a:defRPr sz="13000">
                <a:solidFill>
                  <a:schemeClr val="accent5"/>
                </a:solidFill>
              </a:defRPr>
            </a:lvl3pPr>
            <a:lvl4pPr lvl="3" algn="ctr">
              <a:lnSpc>
                <a:spcPct val="100000"/>
              </a:lnSpc>
              <a:spcBef>
                <a:spcPts val="0"/>
              </a:spcBef>
              <a:spcAft>
                <a:spcPts val="0"/>
              </a:spcAft>
              <a:buClr>
                <a:schemeClr val="accent5"/>
              </a:buClr>
              <a:buSzPts val="13000"/>
              <a:buNone/>
              <a:defRPr sz="13000">
                <a:solidFill>
                  <a:schemeClr val="accent5"/>
                </a:solidFill>
              </a:defRPr>
            </a:lvl4pPr>
            <a:lvl5pPr lvl="4" algn="ctr">
              <a:lnSpc>
                <a:spcPct val="100000"/>
              </a:lnSpc>
              <a:spcBef>
                <a:spcPts val="0"/>
              </a:spcBef>
              <a:spcAft>
                <a:spcPts val="0"/>
              </a:spcAft>
              <a:buClr>
                <a:schemeClr val="accent5"/>
              </a:buClr>
              <a:buSzPts val="13000"/>
              <a:buNone/>
              <a:defRPr sz="13000">
                <a:solidFill>
                  <a:schemeClr val="accent5"/>
                </a:solidFill>
              </a:defRPr>
            </a:lvl5pPr>
            <a:lvl6pPr lvl="5" algn="ctr">
              <a:lnSpc>
                <a:spcPct val="100000"/>
              </a:lnSpc>
              <a:spcBef>
                <a:spcPts val="0"/>
              </a:spcBef>
              <a:spcAft>
                <a:spcPts val="0"/>
              </a:spcAft>
              <a:buClr>
                <a:schemeClr val="accent5"/>
              </a:buClr>
              <a:buSzPts val="13000"/>
              <a:buNone/>
              <a:defRPr sz="13000">
                <a:solidFill>
                  <a:schemeClr val="accent5"/>
                </a:solidFill>
              </a:defRPr>
            </a:lvl6pPr>
            <a:lvl7pPr lvl="6" algn="ctr">
              <a:lnSpc>
                <a:spcPct val="100000"/>
              </a:lnSpc>
              <a:spcBef>
                <a:spcPts val="0"/>
              </a:spcBef>
              <a:spcAft>
                <a:spcPts val="0"/>
              </a:spcAft>
              <a:buClr>
                <a:schemeClr val="accent5"/>
              </a:buClr>
              <a:buSzPts val="13000"/>
              <a:buNone/>
              <a:defRPr sz="13000">
                <a:solidFill>
                  <a:schemeClr val="accent5"/>
                </a:solidFill>
              </a:defRPr>
            </a:lvl7pPr>
            <a:lvl8pPr lvl="7" algn="ctr">
              <a:lnSpc>
                <a:spcPct val="100000"/>
              </a:lnSpc>
              <a:spcBef>
                <a:spcPts val="0"/>
              </a:spcBef>
              <a:spcAft>
                <a:spcPts val="0"/>
              </a:spcAft>
              <a:buClr>
                <a:schemeClr val="accent5"/>
              </a:buClr>
              <a:buSzPts val="13000"/>
              <a:buNone/>
              <a:defRPr sz="13000">
                <a:solidFill>
                  <a:schemeClr val="accent5"/>
                </a:solidFill>
              </a:defRPr>
            </a:lvl8pPr>
            <a:lvl9pPr lvl="8" algn="ctr">
              <a:lnSpc>
                <a:spcPct val="100000"/>
              </a:lnSpc>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a:noFill/>
          <a:ln>
            <a:noFill/>
          </a:ln>
        </p:spPr>
        <p:txBody>
          <a:bodyPr spcFirstLastPara="1" wrap="square" lIns="91425" tIns="91425" rIns="91425" bIns="91425" anchor="t" anchorCtr="0"/>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cxnSp>
        <p:nvCxnSpPr>
          <p:cNvPr id="17" name="Google Shape;17;p3"/>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9" name="Google Shape;19;p3"/>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0" name="Google Shape;20;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90250" y="526350"/>
            <a:ext cx="5618700" cy="4090800"/>
          </a:xfrm>
          <a:prstGeom prst="rect">
            <a:avLst/>
          </a:prstGeom>
          <a:noFill/>
          <a:ln>
            <a:noFill/>
          </a:ln>
        </p:spPr>
        <p:txBody>
          <a:bodyPr spcFirstLastPara="1" wrap="square" lIns="91425" tIns="91425" rIns="91425" bIns="91425" anchor="ctr" anchorCtr="0"/>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23" name="Google Shape;23;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cxnSp>
        <p:nvCxnSpPr>
          <p:cNvPr id="25" name="Google Shape;25;p5"/>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26" name="Google Shape;26;p5"/>
          <p:cNvSpPr txBox="1">
            <a:spLocks noGrp="1"/>
          </p:cNvSpPr>
          <p:nvPr>
            <p:ph type="title"/>
          </p:nvPr>
        </p:nvSpPr>
        <p:spPr>
          <a:xfrm>
            <a:off x="480750" y="1764950"/>
            <a:ext cx="8222100" cy="907500"/>
          </a:xfrm>
          <a:prstGeom prst="rect">
            <a:avLst/>
          </a:prstGeom>
          <a:noFill/>
          <a:ln>
            <a:noFill/>
          </a:ln>
        </p:spPr>
        <p:txBody>
          <a:bodyPr spcFirstLastPara="1" wrap="square" lIns="91425" tIns="91425" rIns="91425" bIns="91425" anchor="b" anchorCtr="0"/>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7" name="Google Shape;27;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6"/>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30" name="Google Shape;30;p6"/>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1" name="Google Shape;31;p6"/>
          <p:cNvSpPr txBox="1">
            <a:spLocks noGrp="1"/>
          </p:cNvSpPr>
          <p:nvPr>
            <p:ph type="body" idx="1"/>
          </p:nvPr>
        </p:nvSpPr>
        <p:spPr>
          <a:xfrm>
            <a:off x="387900" y="1489825"/>
            <a:ext cx="3999900" cy="3078900"/>
          </a:xfrm>
          <a:prstGeom prst="rect">
            <a:avLst/>
          </a:prstGeom>
          <a:noFill/>
          <a:ln>
            <a:noFill/>
          </a:ln>
        </p:spPr>
        <p:txBody>
          <a:bodyPr spcFirstLastPara="1" wrap="square" lIns="91425" tIns="91425" rIns="91425" bIns="91425" anchor="t" anchorCtr="0"/>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2" name="Google Shape;32;p6"/>
          <p:cNvSpPr txBox="1">
            <a:spLocks noGrp="1"/>
          </p:cNvSpPr>
          <p:nvPr>
            <p:ph type="body" idx="2"/>
          </p:nvPr>
        </p:nvSpPr>
        <p:spPr>
          <a:xfrm>
            <a:off x="4756200" y="1489825"/>
            <a:ext cx="3999900" cy="3078900"/>
          </a:xfrm>
          <a:prstGeom prst="rect">
            <a:avLst/>
          </a:prstGeom>
          <a:noFill/>
          <a:ln>
            <a:noFill/>
          </a:ln>
        </p:spPr>
        <p:txBody>
          <a:bodyPr spcFirstLastPara="1" wrap="square" lIns="91425" tIns="91425" rIns="91425" bIns="91425" anchor="t" anchorCtr="0"/>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3" name="Google Shape;33;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6" name="Google Shape;36;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cxnSp>
        <p:nvCxnSpPr>
          <p:cNvPr id="38" name="Google Shape;38;p8"/>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9" name="Google Shape;39;p8"/>
          <p:cNvSpPr txBox="1">
            <a:spLocks noGrp="1"/>
          </p:cNvSpPr>
          <p:nvPr>
            <p:ph type="title"/>
          </p:nvPr>
        </p:nvSpPr>
        <p:spPr>
          <a:xfrm>
            <a:off x="387900" y="555600"/>
            <a:ext cx="2808000" cy="755700"/>
          </a:xfrm>
          <a:prstGeom prst="rect">
            <a:avLst/>
          </a:prstGeom>
          <a:noFill/>
          <a:ln>
            <a:noFill/>
          </a:ln>
        </p:spPr>
        <p:txBody>
          <a:bodyPr spcFirstLastPara="1" wrap="square" lIns="91425" tIns="91425" rIns="91425" bIns="91425" anchor="b" anchorCtr="0"/>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0" name="Google Shape;40;p8"/>
          <p:cNvSpPr txBox="1">
            <a:spLocks noGrp="1"/>
          </p:cNvSpPr>
          <p:nvPr>
            <p:ph type="body" idx="1"/>
          </p:nvPr>
        </p:nvSpPr>
        <p:spPr>
          <a:xfrm>
            <a:off x="387900" y="1594025"/>
            <a:ext cx="2808000" cy="2681100"/>
          </a:xfrm>
          <a:prstGeom prst="rect">
            <a:avLst/>
          </a:prstGeom>
          <a:noFill/>
          <a:ln>
            <a:noFill/>
          </a:ln>
        </p:spPr>
        <p:txBody>
          <a:bodyPr spcFirstLastPara="1" wrap="square" lIns="91425" tIns="91425" rIns="91425" bIns="91425" anchor="t" anchorCtr="0"/>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41" name="Google Shape;4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a:noFill/>
          <a:ln>
            <a:noFill/>
          </a:ln>
        </p:spPr>
        <p:txBody>
          <a:bodyPr spcFirstLastPara="1" wrap="square" lIns="91425" tIns="91425" rIns="91425" bIns="91425" anchor="b" anchorCtr="0"/>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a:noFill/>
          <a:ln>
            <a:noFill/>
          </a:ln>
        </p:spPr>
        <p:txBody>
          <a:bodyPr spcFirstLastPara="1" wrap="square" lIns="91425" tIns="91425" rIns="91425" bIns="91425" anchor="t" anchorCtr="0"/>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a:noFill/>
          <a:ln>
            <a:noFill/>
          </a:ln>
        </p:spPr>
        <p:txBody>
          <a:bodyPr spcFirstLastPara="1" wrap="square" lIns="91425" tIns="91425" rIns="91425" bIns="91425" anchor="ctr" anchorCtr="0"/>
          <a:lstStyle>
            <a:lvl1pPr marL="457200" lvl="0" indent="-228600" algn="l">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1pPr>
            <a:lvl2pPr marR="0" lvl="1"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2pPr>
            <a:lvl3pPr marR="0" lvl="2"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3pPr>
            <a:lvl4pPr marR="0" lvl="3"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4pPr>
            <a:lvl5pPr marR="0" lvl="4"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5pPr>
            <a:lvl6pPr marR="0" lvl="5"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6pPr>
            <a:lvl7pPr marR="0" lvl="6"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7pPr>
            <a:lvl8pPr marR="0" lvl="7"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8pPr>
            <a:lvl9pPr marR="0" lvl="8" algn="l" rtl="0">
              <a:lnSpc>
                <a:spcPct val="100000"/>
              </a:lnSpc>
              <a:spcBef>
                <a:spcPts val="0"/>
              </a:spcBef>
              <a:spcAft>
                <a:spcPts val="0"/>
              </a:spcAft>
              <a:buClr>
                <a:schemeClr val="dk1"/>
              </a:buClr>
              <a:buSzPts val="3000"/>
              <a:buFont typeface="Roboto Slab"/>
              <a:buNone/>
              <a:defRPr sz="3000" b="0" i="0" u="none" strike="noStrike" cap="none">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613100" y="630255"/>
            <a:ext cx="8222100" cy="2419200"/>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SzPts val="4000"/>
              <a:buNone/>
            </a:pPr>
            <a:r>
              <a:rPr lang="en" sz="5400">
                <a:latin typeface="Consolas"/>
                <a:ea typeface="Consolas"/>
                <a:cs typeface="Consolas"/>
                <a:sym typeface="Consolas"/>
              </a:rPr>
              <a:t>Software Quality Assurance</a:t>
            </a:r>
            <a:endParaRPr sz="6000">
              <a:latin typeface="Calibri"/>
              <a:ea typeface="Calibri"/>
              <a:cs typeface="Calibri"/>
              <a:sym typeface="Calibri"/>
            </a:endParaRPr>
          </a:p>
          <a:p>
            <a:pPr marL="0" lvl="0" indent="0" algn="ctr" rtl="0">
              <a:lnSpc>
                <a:spcPct val="100000"/>
              </a:lnSpc>
              <a:spcBef>
                <a:spcPts val="0"/>
              </a:spcBef>
              <a:spcAft>
                <a:spcPts val="0"/>
              </a:spcAft>
              <a:buSzPts val="4000"/>
              <a:buNone/>
            </a:pPr>
            <a:endParaRPr/>
          </a:p>
        </p:txBody>
      </p:sp>
      <p:sp>
        <p:nvSpPr>
          <p:cNvPr id="64" name="Google Shape;64;p13"/>
          <p:cNvSpPr txBox="1">
            <a:spLocks noGrp="1"/>
          </p:cNvSpPr>
          <p:nvPr>
            <p:ph type="subTitle" idx="1"/>
          </p:nvPr>
        </p:nvSpPr>
        <p:spPr>
          <a:xfrm>
            <a:off x="1680302" y="3049450"/>
            <a:ext cx="5783400" cy="9090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Clr>
                <a:schemeClr val="dk1"/>
              </a:buClr>
              <a:buSzPts val="2400"/>
              <a:buFont typeface="Arial"/>
              <a:buNone/>
            </a:pPr>
            <a:r>
              <a:rPr lang="en" sz="2400">
                <a:solidFill>
                  <a:srgbClr val="FFFFFF"/>
                </a:solidFill>
                <a:latin typeface="Consolas"/>
                <a:ea typeface="Consolas"/>
                <a:cs typeface="Consolas"/>
                <a:sym typeface="Consolas"/>
              </a:rPr>
              <a:t>By Ari Butowsky, Daniel Citardi, and Brandon Ng </a:t>
            </a:r>
            <a:endParaRPr sz="2400">
              <a:solidFill>
                <a:srgbClr val="FFFFFF"/>
              </a:solidFill>
              <a:latin typeface="Calibri"/>
              <a:ea typeface="Calibri"/>
              <a:cs typeface="Calibri"/>
              <a:sym typeface="Calibri"/>
            </a:endParaRPr>
          </a:p>
          <a:p>
            <a:pPr marL="0" lvl="0" indent="0" algn="ctr" rtl="0">
              <a:lnSpc>
                <a:spcPct val="100000"/>
              </a:lnSpc>
              <a:spcBef>
                <a:spcPts val="0"/>
              </a:spcBef>
              <a:spcAft>
                <a:spcPts val="0"/>
              </a:spcAft>
              <a:buSzPts val="2400"/>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2"/>
          <p:cNvSpPr txBox="1">
            <a:spLocks noGrp="1"/>
          </p:cNvSpPr>
          <p:nvPr>
            <p:ph type="title"/>
          </p:nvPr>
        </p:nvSpPr>
        <p:spPr>
          <a:xfrm>
            <a:off x="387900" y="0"/>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Combined SQA, SDLC, and PMLC Process</a:t>
            </a:r>
            <a:endParaRPr/>
          </a:p>
        </p:txBody>
      </p:sp>
      <p:sp>
        <p:nvSpPr>
          <p:cNvPr id="131" name="Google Shape;131;p22"/>
          <p:cNvSpPr txBox="1">
            <a:spLocks noGrp="1"/>
          </p:cNvSpPr>
          <p:nvPr>
            <p:ph type="body" idx="1"/>
          </p:nvPr>
        </p:nvSpPr>
        <p:spPr>
          <a:xfrm>
            <a:off x="0" y="582375"/>
            <a:ext cx="3218100" cy="44991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The combined PMLC and SDLC life cycle consists of 8 phases, each with a corresponding SQA phase.</a:t>
            </a:r>
            <a:endParaRPr/>
          </a:p>
          <a:p>
            <a:pPr marL="457200" lvl="0" indent="-342900" algn="l" rtl="0">
              <a:lnSpc>
                <a:spcPct val="115000"/>
              </a:lnSpc>
              <a:spcBef>
                <a:spcPts val="0"/>
              </a:spcBef>
              <a:spcAft>
                <a:spcPts val="0"/>
              </a:spcAft>
              <a:buSzPts val="1800"/>
              <a:buChar char="●"/>
            </a:pPr>
            <a:r>
              <a:rPr lang="en"/>
              <a:t>Each SQA phase has a loop to a corresponding PMLC or SDLC phase. This loop gives input on issues found during SQA activities and ensures improvement during the combined PMLC and SDLC life cycle.</a:t>
            </a:r>
            <a:endParaRPr/>
          </a:p>
        </p:txBody>
      </p:sp>
      <p:graphicFrame>
        <p:nvGraphicFramePr>
          <p:cNvPr id="132" name="Google Shape;132;p22"/>
          <p:cNvGraphicFramePr/>
          <p:nvPr/>
        </p:nvGraphicFramePr>
        <p:xfrm>
          <a:off x="3288425" y="806838"/>
          <a:ext cx="3000000" cy="3000000"/>
        </p:xfrm>
        <a:graphic>
          <a:graphicData uri="http://schemas.openxmlformats.org/drawingml/2006/table">
            <a:tbl>
              <a:tblPr>
                <a:noFill/>
                <a:tableStyleId>{4A6D91C4-CFD4-4860-9756-C7C56B7D4317}</a:tableStyleId>
              </a:tblPr>
              <a:tblGrid>
                <a:gridCol w="2362500">
                  <a:extLst>
                    <a:ext uri="{9D8B030D-6E8A-4147-A177-3AD203B41FA5}">
                      <a16:colId xmlns:a16="http://schemas.microsoft.com/office/drawing/2014/main" val="20000"/>
                    </a:ext>
                  </a:extLst>
                </a:gridCol>
              </a:tblGrid>
              <a:tr h="381000">
                <a:tc>
                  <a:txBody>
                    <a:bodyPr/>
                    <a:lstStyle/>
                    <a:p>
                      <a:pPr marL="0" marR="0" lvl="0" indent="0" algn="l" rtl="0">
                        <a:lnSpc>
                          <a:spcPct val="100000"/>
                        </a:lnSpc>
                        <a:spcBef>
                          <a:spcPts val="0"/>
                        </a:spcBef>
                        <a:spcAft>
                          <a:spcPts val="0"/>
                        </a:spcAft>
                        <a:buClr>
                          <a:srgbClr val="000000"/>
                        </a:buClr>
                        <a:buSzPts val="1400"/>
                        <a:buFont typeface="Arial"/>
                        <a:buNone/>
                      </a:pPr>
                      <a:r>
                        <a:rPr lang="en" sz="1400" b="1" u="none" strike="noStrike" cap="none">
                          <a:solidFill>
                            <a:srgbClr val="FFFFFF"/>
                          </a:solidFill>
                        </a:rPr>
                        <a:t>Combined PMLC and SDLC Life Cycle </a:t>
                      </a:r>
                      <a:endParaRPr sz="1400" b="1" u="none" strike="noStrike" cap="none">
                        <a:solidFill>
                          <a:srgbClr val="FFFFFF"/>
                        </a:solidFill>
                      </a:endParaRPr>
                    </a:p>
                  </a:txBody>
                  <a:tcPr marL="91425" marR="91425" marT="91425" marB="91425">
                    <a:lnB w="9525" cap="flat" cmpd="sng">
                      <a:solidFill>
                        <a:srgbClr val="000000"/>
                      </a:solidFill>
                      <a:prstDash val="solid"/>
                      <a:round/>
                      <a:headEnd type="none" w="sm" len="sm"/>
                      <a:tailEnd type="none" w="sm" len="sm"/>
                    </a:lnB>
                    <a:solidFill>
                      <a:srgbClr val="0000FF"/>
                    </a:solidFill>
                  </a:tcPr>
                </a:tc>
                <a:extLst>
                  <a:ext uri="{0D108BD9-81ED-4DB2-BD59-A6C34878D82A}">
                    <a16:rowId xmlns:a16="http://schemas.microsoft.com/office/drawing/2014/main" val="10000"/>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Project Initiation</a:t>
                      </a:r>
                      <a:endParaRPr sz="1400" u="none" strike="noStrike" cap="none"/>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0FFFF"/>
                    </a:solidFill>
                  </a:tcPr>
                </a:tc>
                <a:extLst>
                  <a:ext uri="{0D108BD9-81ED-4DB2-BD59-A6C34878D82A}">
                    <a16:rowId xmlns:a16="http://schemas.microsoft.com/office/drawing/2014/main" val="10001"/>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Project Planning</a:t>
                      </a:r>
                      <a:endParaRPr sz="1400" u="none" strike="noStrike" cap="none"/>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0FFFF"/>
                    </a:solidFill>
                  </a:tcPr>
                </a:tc>
                <a:extLst>
                  <a:ext uri="{0D108BD9-81ED-4DB2-BD59-A6C34878D82A}">
                    <a16:rowId xmlns:a16="http://schemas.microsoft.com/office/drawing/2014/main" val="10002"/>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Analysis</a:t>
                      </a:r>
                      <a:endParaRPr sz="1400" u="none" strike="noStrike" cap="none"/>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0FFFF"/>
                    </a:solidFill>
                  </a:tcPr>
                </a:tc>
                <a:extLst>
                  <a:ext uri="{0D108BD9-81ED-4DB2-BD59-A6C34878D82A}">
                    <a16:rowId xmlns:a16="http://schemas.microsoft.com/office/drawing/2014/main" val="10003"/>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Design</a:t>
                      </a:r>
                      <a:endParaRPr sz="1400" u="none" strike="noStrike" cap="none"/>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0FFFF"/>
                    </a:solidFill>
                  </a:tcPr>
                </a:tc>
                <a:extLst>
                  <a:ext uri="{0D108BD9-81ED-4DB2-BD59-A6C34878D82A}">
                    <a16:rowId xmlns:a16="http://schemas.microsoft.com/office/drawing/2014/main" val="10004"/>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Coding</a:t>
                      </a:r>
                      <a:endParaRPr sz="1400" u="none" strike="noStrike" cap="none"/>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0FFFF"/>
                    </a:solidFill>
                  </a:tcPr>
                </a:tc>
                <a:extLst>
                  <a:ext uri="{0D108BD9-81ED-4DB2-BD59-A6C34878D82A}">
                    <a16:rowId xmlns:a16="http://schemas.microsoft.com/office/drawing/2014/main" val="10005"/>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Testing</a:t>
                      </a:r>
                      <a:endParaRPr sz="1400" u="none" strike="noStrike" cap="none"/>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0FFFF"/>
                    </a:solidFill>
                  </a:tcPr>
                </a:tc>
                <a:extLst>
                  <a:ext uri="{0D108BD9-81ED-4DB2-BD59-A6C34878D82A}">
                    <a16:rowId xmlns:a16="http://schemas.microsoft.com/office/drawing/2014/main" val="10006"/>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Implementation</a:t>
                      </a:r>
                      <a:endParaRPr sz="1400" u="none" strike="noStrike" cap="none"/>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0FFFF"/>
                    </a:solidFill>
                  </a:tcPr>
                </a:tc>
                <a:extLst>
                  <a:ext uri="{0D108BD9-81ED-4DB2-BD59-A6C34878D82A}">
                    <a16:rowId xmlns:a16="http://schemas.microsoft.com/office/drawing/2014/main" val="10007"/>
                  </a:ext>
                </a:extLst>
              </a:tr>
              <a:tr h="381000">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Project Closing</a:t>
                      </a:r>
                      <a:endParaRPr sz="1400" u="none" strike="noStrike" cap="none"/>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00FFFF"/>
                    </a:solidFill>
                  </a:tcPr>
                </a:tc>
                <a:extLst>
                  <a:ext uri="{0D108BD9-81ED-4DB2-BD59-A6C34878D82A}">
                    <a16:rowId xmlns:a16="http://schemas.microsoft.com/office/drawing/2014/main" val="10008"/>
                  </a:ext>
                </a:extLst>
              </a:tr>
            </a:tbl>
          </a:graphicData>
        </a:graphic>
      </p:graphicFrame>
      <p:graphicFrame>
        <p:nvGraphicFramePr>
          <p:cNvPr id="133" name="Google Shape;133;p22"/>
          <p:cNvGraphicFramePr/>
          <p:nvPr/>
        </p:nvGraphicFramePr>
        <p:xfrm>
          <a:off x="6694800" y="806888"/>
          <a:ext cx="3000000" cy="3000000"/>
        </p:xfrm>
        <a:graphic>
          <a:graphicData uri="http://schemas.openxmlformats.org/drawingml/2006/table">
            <a:tbl>
              <a:tblPr>
                <a:noFill/>
                <a:tableStyleId>{4A6D91C4-CFD4-4860-9756-C7C56B7D4317}</a:tableStyleId>
              </a:tblPr>
              <a:tblGrid>
                <a:gridCol w="2362500">
                  <a:extLst>
                    <a:ext uri="{9D8B030D-6E8A-4147-A177-3AD203B41FA5}">
                      <a16:colId xmlns:a16="http://schemas.microsoft.com/office/drawing/2014/main" val="20000"/>
                    </a:ext>
                  </a:extLst>
                </a:gridCol>
              </a:tblGrid>
              <a:tr h="415675">
                <a:tc>
                  <a:txBody>
                    <a:bodyPr/>
                    <a:lstStyle/>
                    <a:p>
                      <a:pPr marL="0" marR="0" lvl="0" indent="0" algn="l" rtl="0">
                        <a:lnSpc>
                          <a:spcPct val="100000"/>
                        </a:lnSpc>
                        <a:spcBef>
                          <a:spcPts val="0"/>
                        </a:spcBef>
                        <a:spcAft>
                          <a:spcPts val="0"/>
                        </a:spcAft>
                        <a:buClr>
                          <a:srgbClr val="000000"/>
                        </a:buClr>
                        <a:buSzPts val="1400"/>
                        <a:buFont typeface="Arial"/>
                        <a:buNone/>
                      </a:pPr>
                      <a:r>
                        <a:rPr lang="en" sz="1400" b="1" u="none" strike="noStrike" cap="none">
                          <a:solidFill>
                            <a:schemeClr val="dk1"/>
                          </a:solidFill>
                        </a:rPr>
                        <a:t>SQA Life Cycle</a:t>
                      </a:r>
                      <a:endParaRPr sz="1400" b="1" u="none" strike="noStrike" cap="none">
                        <a:solidFill>
                          <a:schemeClr val="dk1"/>
                        </a:solidFill>
                      </a:endParaRPr>
                    </a:p>
                  </a:txBody>
                  <a:tcPr marL="91425" marR="91425" marT="91425" marB="91425">
                    <a:solidFill>
                      <a:srgbClr val="CC0000"/>
                    </a:solidFill>
                  </a:tcPr>
                </a:tc>
                <a:extLst>
                  <a:ext uri="{0D108BD9-81ED-4DB2-BD59-A6C34878D82A}">
                    <a16:rowId xmlns:a16="http://schemas.microsoft.com/office/drawing/2014/main" val="10000"/>
                  </a:ext>
                </a:extLst>
              </a:tr>
              <a:tr h="4156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SQA Initiation</a:t>
                      </a:r>
                      <a:endParaRPr sz="1400" u="none" strike="noStrike" cap="none"/>
                    </a:p>
                  </a:txBody>
                  <a:tcPr marL="91425" marR="91425" marT="91425" marB="91425">
                    <a:solidFill>
                      <a:srgbClr val="FF0000"/>
                    </a:solidFill>
                  </a:tcPr>
                </a:tc>
                <a:extLst>
                  <a:ext uri="{0D108BD9-81ED-4DB2-BD59-A6C34878D82A}">
                    <a16:rowId xmlns:a16="http://schemas.microsoft.com/office/drawing/2014/main" val="10001"/>
                  </a:ext>
                </a:extLst>
              </a:tr>
              <a:tr h="4156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SQA Planning</a:t>
                      </a:r>
                      <a:endParaRPr sz="1400" u="none" strike="noStrike" cap="none"/>
                    </a:p>
                  </a:txBody>
                  <a:tcPr marL="91425" marR="91425" marT="91425" marB="91425">
                    <a:solidFill>
                      <a:srgbClr val="FF0000"/>
                    </a:solidFill>
                  </a:tcPr>
                </a:tc>
                <a:extLst>
                  <a:ext uri="{0D108BD9-81ED-4DB2-BD59-A6C34878D82A}">
                    <a16:rowId xmlns:a16="http://schemas.microsoft.com/office/drawing/2014/main" val="10002"/>
                  </a:ext>
                </a:extLst>
              </a:tr>
              <a:tr h="4156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Requirements Assurance</a:t>
                      </a:r>
                      <a:endParaRPr sz="1400" u="none" strike="noStrike" cap="none"/>
                    </a:p>
                  </a:txBody>
                  <a:tcPr marL="91425" marR="91425" marT="91425" marB="91425">
                    <a:solidFill>
                      <a:srgbClr val="FF0000"/>
                    </a:solidFill>
                  </a:tcPr>
                </a:tc>
                <a:extLst>
                  <a:ext uri="{0D108BD9-81ED-4DB2-BD59-A6C34878D82A}">
                    <a16:rowId xmlns:a16="http://schemas.microsoft.com/office/drawing/2014/main" val="10003"/>
                  </a:ext>
                </a:extLst>
              </a:tr>
              <a:tr h="4156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Design Assurance</a:t>
                      </a:r>
                      <a:endParaRPr sz="1400" u="none" strike="noStrike" cap="none"/>
                    </a:p>
                  </a:txBody>
                  <a:tcPr marL="91425" marR="91425" marT="91425" marB="91425">
                    <a:solidFill>
                      <a:srgbClr val="FF0000"/>
                    </a:solidFill>
                  </a:tcPr>
                </a:tc>
                <a:extLst>
                  <a:ext uri="{0D108BD9-81ED-4DB2-BD59-A6C34878D82A}">
                    <a16:rowId xmlns:a16="http://schemas.microsoft.com/office/drawing/2014/main" val="10004"/>
                  </a:ext>
                </a:extLst>
              </a:tr>
              <a:tr h="4156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Development Assurance</a:t>
                      </a:r>
                      <a:endParaRPr sz="1400" u="none" strike="noStrike" cap="none"/>
                    </a:p>
                  </a:txBody>
                  <a:tcPr marL="91425" marR="91425" marT="91425" marB="91425">
                    <a:solidFill>
                      <a:srgbClr val="FF0000"/>
                    </a:solidFill>
                  </a:tcPr>
                </a:tc>
                <a:extLst>
                  <a:ext uri="{0D108BD9-81ED-4DB2-BD59-A6C34878D82A}">
                    <a16:rowId xmlns:a16="http://schemas.microsoft.com/office/drawing/2014/main" val="10005"/>
                  </a:ext>
                </a:extLst>
              </a:tr>
              <a:tr h="4156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Testing Assurance</a:t>
                      </a:r>
                      <a:endParaRPr sz="1400" u="none" strike="noStrike" cap="none"/>
                    </a:p>
                  </a:txBody>
                  <a:tcPr marL="91425" marR="91425" marT="91425" marB="91425">
                    <a:solidFill>
                      <a:srgbClr val="FF0000"/>
                    </a:solidFill>
                  </a:tcPr>
                </a:tc>
                <a:extLst>
                  <a:ext uri="{0D108BD9-81ED-4DB2-BD59-A6C34878D82A}">
                    <a16:rowId xmlns:a16="http://schemas.microsoft.com/office/drawing/2014/main" val="10006"/>
                  </a:ext>
                </a:extLst>
              </a:tr>
              <a:tr h="4156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Implementation Assurance</a:t>
                      </a:r>
                      <a:endParaRPr sz="1400" u="none" strike="noStrike" cap="none"/>
                    </a:p>
                  </a:txBody>
                  <a:tcPr marL="91425" marR="91425" marT="91425" marB="91425">
                    <a:solidFill>
                      <a:srgbClr val="FF0000"/>
                    </a:solidFill>
                  </a:tcPr>
                </a:tc>
                <a:extLst>
                  <a:ext uri="{0D108BD9-81ED-4DB2-BD59-A6C34878D82A}">
                    <a16:rowId xmlns:a16="http://schemas.microsoft.com/office/drawing/2014/main" val="10007"/>
                  </a:ext>
                </a:extLst>
              </a:tr>
              <a:tr h="415675">
                <a:tc>
                  <a:txBody>
                    <a:bodyPr/>
                    <a:lstStyle/>
                    <a:p>
                      <a:pPr marL="0" marR="0" lvl="0" indent="0" algn="l" rtl="0">
                        <a:lnSpc>
                          <a:spcPct val="100000"/>
                        </a:lnSpc>
                        <a:spcBef>
                          <a:spcPts val="0"/>
                        </a:spcBef>
                        <a:spcAft>
                          <a:spcPts val="0"/>
                        </a:spcAft>
                        <a:buClr>
                          <a:srgbClr val="000000"/>
                        </a:buClr>
                        <a:buSzPts val="1400"/>
                        <a:buFont typeface="Arial"/>
                        <a:buNone/>
                      </a:pPr>
                      <a:r>
                        <a:rPr lang="en" sz="1400" u="none" strike="noStrike" cap="none"/>
                        <a:t>SQA Closing</a:t>
                      </a:r>
                      <a:endParaRPr sz="1400" u="none" strike="noStrike" cap="none"/>
                    </a:p>
                  </a:txBody>
                  <a:tcPr marL="91425" marR="91425" marT="91425" marB="91425">
                    <a:solidFill>
                      <a:srgbClr val="FF0000"/>
                    </a:solidFill>
                  </a:tcPr>
                </a:tc>
                <a:extLst>
                  <a:ext uri="{0D108BD9-81ED-4DB2-BD59-A6C34878D82A}">
                    <a16:rowId xmlns:a16="http://schemas.microsoft.com/office/drawing/2014/main" val="10008"/>
                  </a:ext>
                </a:extLst>
              </a:tr>
            </a:tbl>
          </a:graphicData>
        </a:graphic>
      </p:graphicFrame>
      <p:sp>
        <p:nvSpPr>
          <p:cNvPr id="134" name="Google Shape;134;p22"/>
          <p:cNvSpPr/>
          <p:nvPr/>
        </p:nvSpPr>
        <p:spPr>
          <a:xfrm>
            <a:off x="5650925" y="1511825"/>
            <a:ext cx="1080600" cy="126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22"/>
          <p:cNvSpPr/>
          <p:nvPr/>
        </p:nvSpPr>
        <p:spPr>
          <a:xfrm>
            <a:off x="5614200" y="1896925"/>
            <a:ext cx="1080600" cy="126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22"/>
          <p:cNvSpPr/>
          <p:nvPr/>
        </p:nvSpPr>
        <p:spPr>
          <a:xfrm>
            <a:off x="5614200" y="3480300"/>
            <a:ext cx="1080600" cy="126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22"/>
          <p:cNvSpPr/>
          <p:nvPr/>
        </p:nvSpPr>
        <p:spPr>
          <a:xfrm>
            <a:off x="5614200" y="3908375"/>
            <a:ext cx="1080600" cy="126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22"/>
          <p:cNvSpPr/>
          <p:nvPr/>
        </p:nvSpPr>
        <p:spPr>
          <a:xfrm>
            <a:off x="5650925" y="1511825"/>
            <a:ext cx="1080600" cy="126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22"/>
          <p:cNvSpPr/>
          <p:nvPr/>
        </p:nvSpPr>
        <p:spPr>
          <a:xfrm>
            <a:off x="5614200" y="2282025"/>
            <a:ext cx="1080600" cy="126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2"/>
          <p:cNvSpPr/>
          <p:nvPr/>
        </p:nvSpPr>
        <p:spPr>
          <a:xfrm>
            <a:off x="5614200" y="3052225"/>
            <a:ext cx="1080600" cy="126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22"/>
          <p:cNvSpPr/>
          <p:nvPr/>
        </p:nvSpPr>
        <p:spPr>
          <a:xfrm>
            <a:off x="5614200" y="4287825"/>
            <a:ext cx="1080600" cy="126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22"/>
          <p:cNvSpPr/>
          <p:nvPr/>
        </p:nvSpPr>
        <p:spPr>
          <a:xfrm>
            <a:off x="5614200" y="2667125"/>
            <a:ext cx="1080600" cy="126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3"/>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Phase 1: SQA Initiation</a:t>
            </a:r>
            <a:endParaRPr/>
          </a:p>
        </p:txBody>
      </p:sp>
      <p:sp>
        <p:nvSpPr>
          <p:cNvPr id="148" name="Google Shape;148;p23"/>
          <p:cNvSpPr txBox="1">
            <a:spLocks noGrp="1"/>
          </p:cNvSpPr>
          <p:nvPr>
            <p:ph type="body" idx="1"/>
          </p:nvPr>
        </p:nvSpPr>
        <p:spPr>
          <a:xfrm>
            <a:off x="309775" y="1489825"/>
            <a:ext cx="4840500" cy="3048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en" sz="4800"/>
              <a:t>Official start or kickoff of a project</a:t>
            </a:r>
            <a:endParaRPr sz="4800"/>
          </a:p>
          <a:p>
            <a:pPr marL="457200" lvl="0" indent="0" algn="l" rtl="0">
              <a:lnSpc>
                <a:spcPct val="115000"/>
              </a:lnSpc>
              <a:spcBef>
                <a:spcPts val="0"/>
              </a:spcBef>
              <a:spcAft>
                <a:spcPts val="0"/>
              </a:spcAft>
              <a:buNone/>
            </a:pPr>
            <a:endParaRPr sz="2400"/>
          </a:p>
        </p:txBody>
      </p:sp>
      <p:pic>
        <p:nvPicPr>
          <p:cNvPr id="149" name="Google Shape;149;p23"/>
          <p:cNvPicPr preferRelativeResize="0"/>
          <p:nvPr/>
        </p:nvPicPr>
        <p:blipFill rotWithShape="1">
          <a:blip r:embed="rId3">
            <a:alphaModFix/>
          </a:blip>
          <a:srcRect/>
          <a:stretch/>
        </p:blipFill>
        <p:spPr>
          <a:xfrm>
            <a:off x="5545800" y="1801500"/>
            <a:ext cx="3210300" cy="24255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Phase 2: SQA Planning</a:t>
            </a:r>
            <a:endParaRPr/>
          </a:p>
        </p:txBody>
      </p:sp>
      <p:sp>
        <p:nvSpPr>
          <p:cNvPr id="155" name="Google Shape;155;p24"/>
          <p:cNvSpPr txBox="1">
            <a:spLocks noGrp="1"/>
          </p:cNvSpPr>
          <p:nvPr>
            <p:ph type="body" idx="1"/>
          </p:nvPr>
        </p:nvSpPr>
        <p:spPr>
          <a:xfrm>
            <a:off x="218600" y="1476800"/>
            <a:ext cx="5174100" cy="3078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en" sz="3600"/>
              <a:t>Deciding in advance what to do, how to do it, when to do it and who will do it</a:t>
            </a:r>
            <a:endParaRPr/>
          </a:p>
        </p:txBody>
      </p:sp>
      <p:pic>
        <p:nvPicPr>
          <p:cNvPr id="156" name="Google Shape;156;p24"/>
          <p:cNvPicPr preferRelativeResize="0"/>
          <p:nvPr/>
        </p:nvPicPr>
        <p:blipFill rotWithShape="1">
          <a:blip r:embed="rId3">
            <a:alphaModFix/>
          </a:blip>
          <a:srcRect/>
          <a:stretch/>
        </p:blipFill>
        <p:spPr>
          <a:xfrm>
            <a:off x="5562000" y="1636950"/>
            <a:ext cx="3277199" cy="237723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Phase 3: Requirement Assurance</a:t>
            </a:r>
            <a:endParaRPr/>
          </a:p>
        </p:txBody>
      </p:sp>
      <p:sp>
        <p:nvSpPr>
          <p:cNvPr id="162" name="Google Shape;162;p25"/>
          <p:cNvSpPr txBox="1">
            <a:spLocks noGrp="1"/>
          </p:cNvSpPr>
          <p:nvPr>
            <p:ph type="body" idx="1"/>
          </p:nvPr>
        </p:nvSpPr>
        <p:spPr>
          <a:xfrm>
            <a:off x="296900" y="1601775"/>
            <a:ext cx="5218500" cy="307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3600"/>
              <a:t>The project team gathers and document formal user requirements.</a:t>
            </a:r>
            <a:endParaRPr/>
          </a:p>
        </p:txBody>
      </p:sp>
      <p:pic>
        <p:nvPicPr>
          <p:cNvPr id="163" name="Google Shape;163;p25"/>
          <p:cNvPicPr preferRelativeResize="0"/>
          <p:nvPr/>
        </p:nvPicPr>
        <p:blipFill rotWithShape="1">
          <a:blip r:embed="rId3">
            <a:alphaModFix/>
          </a:blip>
          <a:srcRect/>
          <a:stretch/>
        </p:blipFill>
        <p:spPr>
          <a:xfrm>
            <a:off x="5408800" y="2116600"/>
            <a:ext cx="3683301" cy="17268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Phase 4: Design Assurance</a:t>
            </a:r>
            <a:endParaRPr/>
          </a:p>
        </p:txBody>
      </p:sp>
      <p:sp>
        <p:nvSpPr>
          <p:cNvPr id="169" name="Google Shape;169;p26"/>
          <p:cNvSpPr txBox="1">
            <a:spLocks noGrp="1"/>
          </p:cNvSpPr>
          <p:nvPr>
            <p:ph type="body" idx="1"/>
          </p:nvPr>
        </p:nvSpPr>
        <p:spPr>
          <a:xfrm>
            <a:off x="218625" y="1502825"/>
            <a:ext cx="8600400" cy="3078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en" sz="3600"/>
              <a:t>Assure the processes being used to create the design conform to standards and that the design is verified against the established requirements.</a:t>
            </a:r>
            <a:endParaRPr sz="3600"/>
          </a:p>
          <a:p>
            <a:pPr marL="457200" lvl="0" indent="0" algn="l" rtl="0">
              <a:lnSpc>
                <a:spcPct val="115000"/>
              </a:lnSpc>
              <a:spcBef>
                <a:spcPts val="0"/>
              </a:spcBef>
              <a:spcAft>
                <a:spcPts val="0"/>
              </a:spcAft>
              <a:buNone/>
            </a:pPr>
            <a:endParaRPr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7"/>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Phase 5: Development Assurance</a:t>
            </a:r>
            <a:endParaRPr/>
          </a:p>
        </p:txBody>
      </p:sp>
      <p:sp>
        <p:nvSpPr>
          <p:cNvPr id="175" name="Google Shape;175;p27"/>
          <p:cNvSpPr txBox="1">
            <a:spLocks noGrp="1"/>
          </p:cNvSpPr>
          <p:nvPr>
            <p:ph type="body" idx="1"/>
          </p:nvPr>
        </p:nvSpPr>
        <p:spPr>
          <a:xfrm>
            <a:off x="387900" y="1489825"/>
            <a:ext cx="5151900" cy="3078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en" sz="3200"/>
              <a:t>Assure that the development team is following the stated development process and coding standards</a:t>
            </a:r>
            <a:endParaRPr sz="3200"/>
          </a:p>
          <a:p>
            <a:pPr marL="457200" lvl="0" indent="0" algn="l" rtl="0">
              <a:lnSpc>
                <a:spcPct val="115000"/>
              </a:lnSpc>
              <a:spcBef>
                <a:spcPts val="0"/>
              </a:spcBef>
              <a:spcAft>
                <a:spcPts val="0"/>
              </a:spcAft>
              <a:buNone/>
            </a:pPr>
            <a:endParaRPr sz="3200"/>
          </a:p>
        </p:txBody>
      </p:sp>
      <p:pic>
        <p:nvPicPr>
          <p:cNvPr id="176" name="Google Shape;176;p27"/>
          <p:cNvPicPr preferRelativeResize="0"/>
          <p:nvPr/>
        </p:nvPicPr>
        <p:blipFill rotWithShape="1">
          <a:blip r:embed="rId3">
            <a:alphaModFix/>
          </a:blip>
          <a:srcRect/>
          <a:stretch/>
        </p:blipFill>
        <p:spPr>
          <a:xfrm>
            <a:off x="5692200" y="1804375"/>
            <a:ext cx="3299400" cy="188537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8"/>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Phase 6: Testing Assurance</a:t>
            </a:r>
            <a:endParaRPr/>
          </a:p>
        </p:txBody>
      </p:sp>
      <p:sp>
        <p:nvSpPr>
          <p:cNvPr id="182" name="Google Shape;182;p28"/>
          <p:cNvSpPr txBox="1">
            <a:spLocks noGrp="1"/>
          </p:cNvSpPr>
          <p:nvPr>
            <p:ph type="body" idx="1"/>
          </p:nvPr>
        </p:nvSpPr>
        <p:spPr>
          <a:xfrm>
            <a:off x="127475" y="1489825"/>
            <a:ext cx="5485500" cy="3078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en" sz="3600"/>
              <a:t>Providing assurance that adequate testing has been completed and defects have been tracked and recorded</a:t>
            </a:r>
            <a:endParaRPr sz="3600"/>
          </a:p>
          <a:p>
            <a:pPr marL="457200" lvl="0" indent="0" algn="l" rtl="0">
              <a:lnSpc>
                <a:spcPct val="115000"/>
              </a:lnSpc>
              <a:spcBef>
                <a:spcPts val="0"/>
              </a:spcBef>
              <a:spcAft>
                <a:spcPts val="0"/>
              </a:spcAft>
              <a:buNone/>
            </a:pPr>
            <a:endParaRPr sz="2000"/>
          </a:p>
          <a:p>
            <a:pPr marL="457200" lvl="0" indent="0" algn="l" rtl="0">
              <a:lnSpc>
                <a:spcPct val="115000"/>
              </a:lnSpc>
              <a:spcBef>
                <a:spcPts val="1600"/>
              </a:spcBef>
              <a:spcAft>
                <a:spcPts val="1600"/>
              </a:spcAft>
              <a:buSzPts val="1800"/>
              <a:buNone/>
            </a:pPr>
            <a:endParaRPr sz="2000"/>
          </a:p>
        </p:txBody>
      </p:sp>
      <p:pic>
        <p:nvPicPr>
          <p:cNvPr id="183" name="Google Shape;183;p28"/>
          <p:cNvPicPr preferRelativeResize="0"/>
          <p:nvPr/>
        </p:nvPicPr>
        <p:blipFill rotWithShape="1">
          <a:blip r:embed="rId3">
            <a:alphaModFix/>
          </a:blip>
          <a:srcRect/>
          <a:stretch/>
        </p:blipFill>
        <p:spPr>
          <a:xfrm>
            <a:off x="5873400" y="1891101"/>
            <a:ext cx="2965800" cy="2125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9"/>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Phase 7: Implementation Assurance</a:t>
            </a:r>
            <a:endParaRPr/>
          </a:p>
        </p:txBody>
      </p:sp>
      <p:sp>
        <p:nvSpPr>
          <p:cNvPr id="189" name="Google Shape;189;p29"/>
          <p:cNvSpPr txBox="1">
            <a:spLocks noGrp="1"/>
          </p:cNvSpPr>
          <p:nvPr>
            <p:ph type="body" idx="1"/>
          </p:nvPr>
        </p:nvSpPr>
        <p:spPr>
          <a:xfrm>
            <a:off x="270700" y="1554925"/>
            <a:ext cx="4795800" cy="33159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en" sz="3000"/>
              <a:t>Providing assurance that the necessary steps have been completed before and after installation</a:t>
            </a:r>
            <a:endParaRPr sz="3000"/>
          </a:p>
        </p:txBody>
      </p:sp>
      <p:pic>
        <p:nvPicPr>
          <p:cNvPr id="190" name="Google Shape;190;p29"/>
          <p:cNvPicPr preferRelativeResize="0"/>
          <p:nvPr/>
        </p:nvPicPr>
        <p:blipFill rotWithShape="1">
          <a:blip r:embed="rId3">
            <a:alphaModFix/>
          </a:blip>
          <a:srcRect/>
          <a:stretch/>
        </p:blipFill>
        <p:spPr>
          <a:xfrm>
            <a:off x="5183700" y="1797300"/>
            <a:ext cx="3655500" cy="243395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0"/>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Phase 8: Project Closing</a:t>
            </a:r>
            <a:endParaRPr/>
          </a:p>
        </p:txBody>
      </p:sp>
      <p:sp>
        <p:nvSpPr>
          <p:cNvPr id="196" name="Google Shape;196;p30"/>
          <p:cNvSpPr txBox="1">
            <a:spLocks noGrp="1"/>
          </p:cNvSpPr>
          <p:nvPr>
            <p:ph type="body" idx="1"/>
          </p:nvPr>
        </p:nvSpPr>
        <p:spPr>
          <a:xfrm>
            <a:off x="387900" y="1489825"/>
            <a:ext cx="4573500" cy="3182400"/>
          </a:xfrm>
          <a:prstGeom prst="rect">
            <a:avLst/>
          </a:prstGeom>
          <a:noFill/>
          <a:ln>
            <a:noFill/>
          </a:ln>
        </p:spPr>
        <p:txBody>
          <a:bodyPr spcFirstLastPara="1" wrap="square" lIns="91425" tIns="91425" rIns="91425" bIns="91425" anchor="t" anchorCtr="0">
            <a:noAutofit/>
          </a:bodyPr>
          <a:lstStyle/>
          <a:p>
            <a:pPr marL="457200" lvl="0" indent="0" algn="ctr" rtl="0">
              <a:lnSpc>
                <a:spcPct val="115000"/>
              </a:lnSpc>
              <a:spcBef>
                <a:spcPts val="0"/>
              </a:spcBef>
              <a:spcAft>
                <a:spcPts val="0"/>
              </a:spcAft>
              <a:buNone/>
            </a:pPr>
            <a:r>
              <a:rPr lang="en" sz="3600"/>
              <a:t>Completing all the assurance process including project closing activities</a:t>
            </a:r>
            <a:endParaRPr sz="3600"/>
          </a:p>
        </p:txBody>
      </p:sp>
      <p:pic>
        <p:nvPicPr>
          <p:cNvPr id="197" name="Google Shape;197;p30"/>
          <p:cNvPicPr preferRelativeResize="0"/>
          <p:nvPr/>
        </p:nvPicPr>
        <p:blipFill rotWithShape="1">
          <a:blip r:embed="rId3">
            <a:alphaModFix/>
          </a:blip>
          <a:srcRect/>
          <a:stretch/>
        </p:blipFill>
        <p:spPr>
          <a:xfrm>
            <a:off x="5113800" y="1296525"/>
            <a:ext cx="3877800" cy="29103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1"/>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Implications For Practice </a:t>
            </a:r>
            <a:endParaRPr/>
          </a:p>
        </p:txBody>
      </p:sp>
      <p:sp>
        <p:nvSpPr>
          <p:cNvPr id="203" name="Google Shape;203;p31"/>
          <p:cNvSpPr txBox="1">
            <a:spLocks noGrp="1"/>
          </p:cNvSpPr>
          <p:nvPr>
            <p:ph type="body" idx="1"/>
          </p:nvPr>
        </p:nvSpPr>
        <p:spPr>
          <a:xfrm>
            <a:off x="387900" y="1727949"/>
            <a:ext cx="8368200" cy="3078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A method has been developed for creation of an integrated SQA process that must be included at the start of the project. </a:t>
            </a:r>
            <a:endParaRPr/>
          </a:p>
          <a:p>
            <a:pPr marL="457200" lvl="0" indent="-342900" algn="l" rtl="0">
              <a:spcBef>
                <a:spcPts val="0"/>
              </a:spcBef>
              <a:spcAft>
                <a:spcPts val="0"/>
              </a:spcAft>
              <a:buSzPts val="1800"/>
              <a:buChar char="●"/>
            </a:pPr>
            <a:r>
              <a:rPr lang="en"/>
              <a:t>Metrics and clear deliverables measure the SQA process’ value and support improved development of software products.</a:t>
            </a:r>
            <a:endParaRPr/>
          </a:p>
          <a:p>
            <a:pPr marL="457200" lvl="0" indent="-342900" algn="l" rtl="0">
              <a:spcBef>
                <a:spcPts val="0"/>
              </a:spcBef>
              <a:spcAft>
                <a:spcPts val="0"/>
              </a:spcAft>
              <a:buSzPts val="1800"/>
              <a:buChar char="●"/>
            </a:pPr>
            <a:r>
              <a:rPr lang="en"/>
              <a:t>Communication needed between stakeholders on general role of SQA process and SQA unit.</a:t>
            </a:r>
            <a:endParaRPr/>
          </a:p>
          <a:p>
            <a:pPr marL="457200" lvl="0" indent="-342900" algn="l" rtl="0">
              <a:spcBef>
                <a:spcPts val="0"/>
              </a:spcBef>
              <a:spcAft>
                <a:spcPts val="0"/>
              </a:spcAft>
              <a:buSzPts val="1800"/>
              <a:buChar char="●"/>
            </a:pPr>
            <a:r>
              <a:rPr lang="en"/>
              <a:t>Education needed for SQA staff regarding risks, policies, standards, etc.</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Introduction</a:t>
            </a:r>
            <a:endParaRPr/>
          </a:p>
        </p:txBody>
      </p:sp>
      <p:sp>
        <p:nvSpPr>
          <p:cNvPr id="70" name="Google Shape;70;p14"/>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b="1" u="sng"/>
              <a:t>Article Name</a:t>
            </a:r>
            <a:r>
              <a:rPr lang="en"/>
              <a:t> - </a:t>
            </a:r>
            <a:r>
              <a:rPr lang="en" i="1"/>
              <a:t>Chapter XVI: Software Quality Assurance</a:t>
            </a:r>
            <a:endParaRPr i="1"/>
          </a:p>
          <a:p>
            <a:pPr marL="457200" lvl="0" indent="-342900" algn="l" rtl="0">
              <a:lnSpc>
                <a:spcPct val="115000"/>
              </a:lnSpc>
              <a:spcBef>
                <a:spcPts val="0"/>
              </a:spcBef>
              <a:spcAft>
                <a:spcPts val="0"/>
              </a:spcAft>
              <a:buSzPts val="1800"/>
              <a:buChar char="●"/>
            </a:pPr>
            <a:r>
              <a:rPr lang="en" b="1" u="sng"/>
              <a:t>Authors</a:t>
            </a:r>
            <a:r>
              <a:rPr lang="en"/>
              <a:t> - Dawn M. Owens and Deepak Khazanchi</a:t>
            </a:r>
            <a:endParaRPr/>
          </a:p>
          <a:p>
            <a:pPr marL="457200" lvl="0" indent="-342900" algn="l" rtl="0">
              <a:lnSpc>
                <a:spcPct val="115000"/>
              </a:lnSpc>
              <a:spcBef>
                <a:spcPts val="0"/>
              </a:spcBef>
              <a:spcAft>
                <a:spcPts val="0"/>
              </a:spcAft>
              <a:buSzPts val="1800"/>
              <a:buChar char="●"/>
            </a:pPr>
            <a:r>
              <a:rPr lang="en" b="1" u="sng"/>
              <a:t>When the article was written</a:t>
            </a:r>
            <a:r>
              <a:rPr lang="en"/>
              <a:t> - 2009</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2"/>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Implications For Research</a:t>
            </a:r>
            <a:endParaRPr/>
          </a:p>
        </p:txBody>
      </p:sp>
      <p:sp>
        <p:nvSpPr>
          <p:cNvPr id="209" name="Google Shape;209;p32"/>
          <p:cNvSpPr txBox="1">
            <a:spLocks noGrp="1"/>
          </p:cNvSpPr>
          <p:nvPr>
            <p:ph type="body" idx="1"/>
          </p:nvPr>
        </p:nvSpPr>
        <p:spPr>
          <a:xfrm>
            <a:off x="0" y="1489825"/>
            <a:ext cx="9144000" cy="3078900"/>
          </a:xfrm>
          <a:prstGeom prst="rect">
            <a:avLst/>
          </a:prstGeom>
          <a:noFill/>
          <a:ln>
            <a:noFill/>
          </a:ln>
        </p:spPr>
        <p:txBody>
          <a:bodyPr spcFirstLastPara="1" wrap="square" lIns="91425" tIns="91425" rIns="91425" bIns="91425" anchor="t" anchorCtr="0">
            <a:noAutofit/>
          </a:bodyPr>
          <a:lstStyle/>
          <a:p>
            <a:pPr marL="457200" lvl="0" indent="-381000" algn="l" rtl="0">
              <a:lnSpc>
                <a:spcPct val="115000"/>
              </a:lnSpc>
              <a:spcBef>
                <a:spcPts val="0"/>
              </a:spcBef>
              <a:spcAft>
                <a:spcPts val="0"/>
              </a:spcAft>
              <a:buSzPts val="2400"/>
              <a:buChar char="●"/>
            </a:pPr>
            <a:r>
              <a:rPr lang="en" sz="2400"/>
              <a:t>The discussed approach to SQA integrates SQA with the SDLC and PMLC. </a:t>
            </a:r>
            <a:endParaRPr sz="2400"/>
          </a:p>
          <a:p>
            <a:pPr marL="457200" lvl="0" indent="-381000" algn="l" rtl="0">
              <a:lnSpc>
                <a:spcPct val="115000"/>
              </a:lnSpc>
              <a:spcBef>
                <a:spcPts val="0"/>
              </a:spcBef>
              <a:spcAft>
                <a:spcPts val="0"/>
              </a:spcAft>
              <a:buSzPts val="2400"/>
              <a:buChar char="●"/>
            </a:pPr>
            <a:r>
              <a:rPr lang="en" sz="2400"/>
              <a:t>More research needs to be done in order to:</a:t>
            </a:r>
            <a:endParaRPr sz="2400"/>
          </a:p>
          <a:p>
            <a:pPr marL="914400" lvl="1" indent="-355600" algn="l" rtl="0">
              <a:lnSpc>
                <a:spcPct val="115000"/>
              </a:lnSpc>
              <a:spcBef>
                <a:spcPts val="0"/>
              </a:spcBef>
              <a:spcAft>
                <a:spcPts val="0"/>
              </a:spcAft>
              <a:buSzPts val="2000"/>
              <a:buChar char="○"/>
            </a:pPr>
            <a:r>
              <a:rPr lang="en" sz="2000"/>
              <a:t>Better comprehend the risks present in and controls needed in each phase of software development.</a:t>
            </a:r>
            <a:endParaRPr sz="2000"/>
          </a:p>
          <a:p>
            <a:pPr marL="914400" lvl="1" indent="-355600" algn="l" rtl="0">
              <a:lnSpc>
                <a:spcPct val="115000"/>
              </a:lnSpc>
              <a:spcBef>
                <a:spcPts val="0"/>
              </a:spcBef>
              <a:spcAft>
                <a:spcPts val="0"/>
              </a:spcAft>
              <a:buSzPts val="2000"/>
              <a:buChar char="○"/>
            </a:pPr>
            <a:r>
              <a:rPr lang="en" sz="2000"/>
              <a:t>Understand how necessary controls are used and if other factors should be considered as well.</a:t>
            </a:r>
            <a:endParaRPr sz="20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Conclusion</a:t>
            </a:r>
            <a:endParaRPr/>
          </a:p>
        </p:txBody>
      </p:sp>
      <p:sp>
        <p:nvSpPr>
          <p:cNvPr id="215" name="Google Shape;215;p33"/>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Autofit/>
          </a:bodyPr>
          <a:lstStyle/>
          <a:p>
            <a:pPr marL="457200" lvl="0" indent="-381000" algn="l" rtl="0">
              <a:lnSpc>
                <a:spcPct val="115000"/>
              </a:lnSpc>
              <a:spcBef>
                <a:spcPts val="0"/>
              </a:spcBef>
              <a:spcAft>
                <a:spcPts val="0"/>
              </a:spcAft>
              <a:buSzPts val="2400"/>
              <a:buChar char="●"/>
            </a:pPr>
            <a:r>
              <a:rPr lang="en" sz="2400"/>
              <a:t>Project failures can happen for many different reasons</a:t>
            </a:r>
            <a:endParaRPr sz="2400"/>
          </a:p>
          <a:p>
            <a:pPr marL="457200" lvl="0" indent="-381000" algn="l" rtl="0">
              <a:lnSpc>
                <a:spcPct val="115000"/>
              </a:lnSpc>
              <a:spcBef>
                <a:spcPts val="0"/>
              </a:spcBef>
              <a:spcAft>
                <a:spcPts val="0"/>
              </a:spcAft>
              <a:buSzPts val="2400"/>
              <a:buChar char="●"/>
            </a:pPr>
            <a:r>
              <a:rPr lang="en" sz="2400"/>
              <a:t>The SQA process is vital and skipping or slacking on different steps will hurt the whole project</a:t>
            </a:r>
            <a:endParaRPr sz="2400"/>
          </a:p>
          <a:p>
            <a:pPr marL="457200" lvl="0" indent="-381000" algn="l" rtl="0">
              <a:lnSpc>
                <a:spcPct val="115000"/>
              </a:lnSpc>
              <a:spcBef>
                <a:spcPts val="0"/>
              </a:spcBef>
              <a:spcAft>
                <a:spcPts val="0"/>
              </a:spcAft>
              <a:buSzPts val="2400"/>
              <a:buChar char="●"/>
            </a:pPr>
            <a:r>
              <a:rPr lang="en" sz="2400"/>
              <a:t>A consolidated definition of SQA has been proposed and an SQA process has been developed that encompasses the SDLC and PMLC.</a:t>
            </a:r>
            <a:endParaRPr sz="2400"/>
          </a:p>
          <a:p>
            <a:pPr marL="0" lvl="0" indent="0" algn="l" rtl="0">
              <a:lnSpc>
                <a:spcPct val="115000"/>
              </a:lnSpc>
              <a:spcBef>
                <a:spcPts val="1600"/>
              </a:spcBef>
              <a:spcAft>
                <a:spcPts val="1600"/>
              </a:spcAft>
              <a:buSzPts val="1800"/>
              <a:buNone/>
            </a:pP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4"/>
          <p:cNvSpPr txBox="1">
            <a:spLocks noGrp="1"/>
          </p:cNvSpPr>
          <p:nvPr>
            <p:ph type="title"/>
          </p:nvPr>
        </p:nvSpPr>
        <p:spPr>
          <a:xfrm>
            <a:off x="490250" y="526350"/>
            <a:ext cx="5618700" cy="409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a:t>Questions?</a:t>
            </a:r>
            <a:endParaRPr/>
          </a:p>
          <a:p>
            <a:pPr marL="0" lvl="0" indent="0" algn="l" rtl="0">
              <a:lnSpc>
                <a:spcPct val="100000"/>
              </a:lnSpc>
              <a:spcBef>
                <a:spcPts val="0"/>
              </a:spcBef>
              <a:spcAft>
                <a:spcPts val="0"/>
              </a:spcAft>
              <a:buSzPts val="4800"/>
              <a:buNone/>
            </a:pPr>
            <a:endParaRPr/>
          </a:p>
        </p:txBody>
      </p:sp>
      <p:pic>
        <p:nvPicPr>
          <p:cNvPr id="221" name="Google Shape;221;p34"/>
          <p:cNvPicPr preferRelativeResize="0"/>
          <p:nvPr/>
        </p:nvPicPr>
        <p:blipFill rotWithShape="1">
          <a:blip r:embed="rId3">
            <a:alphaModFix/>
          </a:blip>
          <a:srcRect/>
          <a:stretch/>
        </p:blipFill>
        <p:spPr>
          <a:xfrm>
            <a:off x="4572000" y="526349"/>
            <a:ext cx="3919900" cy="39198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IT Project Statistics</a:t>
            </a:r>
            <a:endParaRPr/>
          </a:p>
        </p:txBody>
      </p:sp>
      <p:sp>
        <p:nvSpPr>
          <p:cNvPr id="76" name="Google Shape;76;p15"/>
          <p:cNvSpPr txBox="1">
            <a:spLocks noGrp="1"/>
          </p:cNvSpPr>
          <p:nvPr>
            <p:ph type="body" idx="1"/>
          </p:nvPr>
        </p:nvSpPr>
        <p:spPr>
          <a:xfrm>
            <a:off x="-104500" y="1244400"/>
            <a:ext cx="3318000" cy="38991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A 2015 report released by the Standish Group studied 50,000 IT projects around the world. One thing covered was how many stayed within budget, were resolved within a reasonable amount of time, and delivered customer and user satisfaction in spite of original scope.</a:t>
            </a:r>
            <a:endParaRPr/>
          </a:p>
        </p:txBody>
      </p:sp>
      <p:pic>
        <p:nvPicPr>
          <p:cNvPr id="77" name="Google Shape;77;p15" title="Points scored"/>
          <p:cNvPicPr preferRelativeResize="0"/>
          <p:nvPr/>
        </p:nvPicPr>
        <p:blipFill rotWithShape="1">
          <a:blip r:embed="rId3">
            <a:alphaModFix/>
          </a:blip>
          <a:srcRect/>
          <a:stretch/>
        </p:blipFill>
        <p:spPr>
          <a:xfrm>
            <a:off x="3030575" y="2618450"/>
            <a:ext cx="2965275" cy="2525050"/>
          </a:xfrm>
          <a:prstGeom prst="rect">
            <a:avLst/>
          </a:prstGeom>
          <a:noFill/>
          <a:ln>
            <a:noFill/>
          </a:ln>
        </p:spPr>
      </p:pic>
      <p:pic>
        <p:nvPicPr>
          <p:cNvPr id="78" name="Google Shape;78;p15" title="Points scored"/>
          <p:cNvPicPr preferRelativeResize="0"/>
          <p:nvPr/>
        </p:nvPicPr>
        <p:blipFill>
          <a:blip r:embed="rId4">
            <a:alphaModFix/>
          </a:blip>
          <a:stretch>
            <a:fillRect/>
          </a:stretch>
        </p:blipFill>
        <p:spPr>
          <a:xfrm>
            <a:off x="4336850" y="0"/>
            <a:ext cx="3174300" cy="2618449"/>
          </a:xfrm>
          <a:prstGeom prst="rect">
            <a:avLst/>
          </a:prstGeom>
          <a:noFill/>
          <a:ln>
            <a:noFill/>
          </a:ln>
        </p:spPr>
      </p:pic>
      <p:pic>
        <p:nvPicPr>
          <p:cNvPr id="79" name="Google Shape;79;p15" title="Points scored"/>
          <p:cNvPicPr preferRelativeResize="0"/>
          <p:nvPr/>
        </p:nvPicPr>
        <p:blipFill>
          <a:blip r:embed="rId5">
            <a:alphaModFix/>
          </a:blip>
          <a:stretch>
            <a:fillRect/>
          </a:stretch>
        </p:blipFill>
        <p:spPr>
          <a:xfrm>
            <a:off x="6061125" y="2618450"/>
            <a:ext cx="2965275" cy="2525050"/>
          </a:xfrm>
          <a:prstGeom prst="rect">
            <a:avLst/>
          </a:prstGeom>
          <a:noFill/>
          <a:ln>
            <a:noFill/>
          </a:ln>
        </p:spPr>
      </p:pic>
      <p:pic>
        <p:nvPicPr>
          <p:cNvPr id="80" name="Google Shape;80;p15" title="Points scored"/>
          <p:cNvPicPr preferRelativeResize="0"/>
          <p:nvPr/>
        </p:nvPicPr>
        <p:blipFill>
          <a:blip r:embed="rId6">
            <a:alphaModFix/>
          </a:blip>
          <a:stretch>
            <a:fillRect/>
          </a:stretch>
        </p:blipFill>
        <p:spPr>
          <a:xfrm>
            <a:off x="3030575" y="2618450"/>
            <a:ext cx="3030549" cy="25250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0" y="333375"/>
            <a:ext cx="8977200" cy="810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IT Project Statistics (cont’d)</a:t>
            </a:r>
            <a:endParaRPr/>
          </a:p>
        </p:txBody>
      </p:sp>
      <p:sp>
        <p:nvSpPr>
          <p:cNvPr id="86" name="Google Shape;86;p16"/>
          <p:cNvSpPr txBox="1">
            <a:spLocks noGrp="1"/>
          </p:cNvSpPr>
          <p:nvPr>
            <p:ph type="body" idx="1"/>
          </p:nvPr>
        </p:nvSpPr>
        <p:spPr>
          <a:xfrm>
            <a:off x="0" y="1144125"/>
            <a:ext cx="3527100" cy="39993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The 2015 report also covered how many IT projects were useful in helping advance an organization’s various objectives, how many did not deviate from the goals for which they were created, and how many satisfied customers through full realization of desired features and functions.</a:t>
            </a:r>
            <a:endParaRPr/>
          </a:p>
        </p:txBody>
      </p:sp>
      <p:pic>
        <p:nvPicPr>
          <p:cNvPr id="87" name="Google Shape;87;p16" title="Points scored"/>
          <p:cNvPicPr preferRelativeResize="0"/>
          <p:nvPr/>
        </p:nvPicPr>
        <p:blipFill>
          <a:blip r:embed="rId3">
            <a:alphaModFix/>
          </a:blip>
          <a:stretch>
            <a:fillRect/>
          </a:stretch>
        </p:blipFill>
        <p:spPr>
          <a:xfrm>
            <a:off x="5743425" y="0"/>
            <a:ext cx="3400575" cy="2494999"/>
          </a:xfrm>
          <a:prstGeom prst="rect">
            <a:avLst/>
          </a:prstGeom>
          <a:noFill/>
          <a:ln>
            <a:noFill/>
          </a:ln>
        </p:spPr>
      </p:pic>
      <p:pic>
        <p:nvPicPr>
          <p:cNvPr id="88" name="Google Shape;88;p16" title="Points scored"/>
          <p:cNvPicPr preferRelativeResize="0"/>
          <p:nvPr/>
        </p:nvPicPr>
        <p:blipFill>
          <a:blip r:embed="rId4">
            <a:alphaModFix/>
          </a:blip>
          <a:stretch>
            <a:fillRect/>
          </a:stretch>
        </p:blipFill>
        <p:spPr>
          <a:xfrm>
            <a:off x="6257100" y="2495000"/>
            <a:ext cx="2886900" cy="2648500"/>
          </a:xfrm>
          <a:prstGeom prst="rect">
            <a:avLst/>
          </a:prstGeom>
          <a:noFill/>
          <a:ln>
            <a:noFill/>
          </a:ln>
        </p:spPr>
      </p:pic>
      <p:pic>
        <p:nvPicPr>
          <p:cNvPr id="89" name="Google Shape;89;p16" title="Points scored"/>
          <p:cNvPicPr preferRelativeResize="0"/>
          <p:nvPr/>
        </p:nvPicPr>
        <p:blipFill>
          <a:blip r:embed="rId5">
            <a:alphaModFix/>
          </a:blip>
          <a:stretch>
            <a:fillRect/>
          </a:stretch>
        </p:blipFill>
        <p:spPr>
          <a:xfrm>
            <a:off x="3474725" y="2495000"/>
            <a:ext cx="2782374" cy="2648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Project Successes and Failures</a:t>
            </a:r>
            <a:endParaRPr/>
          </a:p>
        </p:txBody>
      </p:sp>
      <p:sp>
        <p:nvSpPr>
          <p:cNvPr id="95" name="Google Shape;95;p17"/>
          <p:cNvSpPr txBox="1">
            <a:spLocks noGrp="1"/>
          </p:cNvSpPr>
          <p:nvPr>
            <p:ph type="body" idx="1"/>
          </p:nvPr>
        </p:nvSpPr>
        <p:spPr>
          <a:xfrm>
            <a:off x="387900" y="1359200"/>
            <a:ext cx="8368200" cy="14493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The 2015 report also went over what percentages of the IT projects were successful, challenged (i.e. Being over budget, late, or having fewer features or functions than originally specified.), and/or failures.</a:t>
            </a:r>
            <a:endParaRPr/>
          </a:p>
          <a:p>
            <a:pPr marL="0" lvl="0" indent="0" algn="l" rtl="0">
              <a:lnSpc>
                <a:spcPct val="115000"/>
              </a:lnSpc>
              <a:spcBef>
                <a:spcPts val="1600"/>
              </a:spcBef>
              <a:spcAft>
                <a:spcPts val="1600"/>
              </a:spcAft>
              <a:buSzPts val="1800"/>
              <a:buNone/>
            </a:pPr>
            <a:endParaRPr/>
          </a:p>
        </p:txBody>
      </p:sp>
      <p:graphicFrame>
        <p:nvGraphicFramePr>
          <p:cNvPr id="96" name="Google Shape;96;p17"/>
          <p:cNvGraphicFramePr/>
          <p:nvPr/>
        </p:nvGraphicFramePr>
        <p:xfrm>
          <a:off x="952500" y="2808500"/>
          <a:ext cx="7239000" cy="2246150"/>
        </p:xfrm>
        <a:graphic>
          <a:graphicData uri="http://schemas.openxmlformats.org/drawingml/2006/table">
            <a:tbl>
              <a:tblPr>
                <a:noFill/>
                <a:tableStyleId>{4A6D91C4-CFD4-4860-9756-C7C56B7D4317}</a:tableStyleId>
              </a:tblPr>
              <a:tblGrid>
                <a:gridCol w="1206500">
                  <a:extLst>
                    <a:ext uri="{9D8B030D-6E8A-4147-A177-3AD203B41FA5}">
                      <a16:colId xmlns:a16="http://schemas.microsoft.com/office/drawing/2014/main" val="20000"/>
                    </a:ext>
                  </a:extLst>
                </a:gridCol>
                <a:gridCol w="120650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56562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solidFill>
                      <a:schemeClr val="lt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FFFFFF"/>
                          </a:solidFill>
                        </a:rPr>
                        <a:t>2011</a:t>
                      </a:r>
                      <a:endParaRPr sz="1400" b="1" u="none" strike="noStrike" cap="none">
                        <a:solidFill>
                          <a:srgbClr val="FFFFFF"/>
                        </a:solidFill>
                      </a:endParaRPr>
                    </a:p>
                  </a:txBody>
                  <a:tcPr marL="91425" marR="91425" marT="91425" marB="91425">
                    <a:solidFill>
                      <a:srgbClr val="0000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FFFFFF"/>
                          </a:solidFill>
                        </a:rPr>
                        <a:t>2012</a:t>
                      </a:r>
                      <a:endParaRPr sz="1400" b="1" u="none" strike="noStrike" cap="none">
                        <a:solidFill>
                          <a:srgbClr val="FFFFFF"/>
                        </a:solidFill>
                      </a:endParaRPr>
                    </a:p>
                  </a:txBody>
                  <a:tcPr marL="91425" marR="91425" marT="91425" marB="91425">
                    <a:solidFill>
                      <a:srgbClr val="0000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FFFFFF"/>
                          </a:solidFill>
                        </a:rPr>
                        <a:t>2013</a:t>
                      </a:r>
                      <a:endParaRPr sz="1400" b="1" u="none" strike="noStrike" cap="none">
                        <a:solidFill>
                          <a:srgbClr val="FFFFFF"/>
                        </a:solidFill>
                      </a:endParaRPr>
                    </a:p>
                  </a:txBody>
                  <a:tcPr marL="91425" marR="91425" marT="91425" marB="91425">
                    <a:solidFill>
                      <a:srgbClr val="0000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FFFFFF"/>
                          </a:solidFill>
                        </a:rPr>
                        <a:t>2014</a:t>
                      </a:r>
                      <a:endParaRPr sz="1400" b="1" u="none" strike="noStrike" cap="none">
                        <a:solidFill>
                          <a:srgbClr val="FFFFFF"/>
                        </a:solidFill>
                      </a:endParaRPr>
                    </a:p>
                  </a:txBody>
                  <a:tcPr marL="91425" marR="91425" marT="91425" marB="91425">
                    <a:solidFill>
                      <a:srgbClr val="0000FF"/>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FFFFFF"/>
                          </a:solidFill>
                        </a:rPr>
                        <a:t>2015</a:t>
                      </a:r>
                      <a:endParaRPr sz="1400" b="1" u="none" strike="noStrike" cap="none">
                        <a:solidFill>
                          <a:srgbClr val="FFFFFF"/>
                        </a:solidFill>
                      </a:endParaRPr>
                    </a:p>
                  </a:txBody>
                  <a:tcPr marL="91425" marR="91425" marT="91425" marB="91425">
                    <a:solidFill>
                      <a:srgbClr val="0000FF"/>
                    </a:solidFill>
                  </a:tcPr>
                </a:tc>
                <a:extLst>
                  <a:ext uri="{0D108BD9-81ED-4DB2-BD59-A6C34878D82A}">
                    <a16:rowId xmlns:a16="http://schemas.microsoft.com/office/drawing/2014/main" val="10000"/>
                  </a:ext>
                </a:extLst>
              </a:tr>
              <a:tr h="560175">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FFFFFF"/>
                          </a:solidFill>
                        </a:rPr>
                        <a:t>Successful</a:t>
                      </a:r>
                      <a:endParaRPr sz="1400" b="1" u="none" strike="noStrike" cap="none">
                        <a:solidFill>
                          <a:srgbClr val="FFFFFF"/>
                        </a:solidFill>
                      </a:endParaRPr>
                    </a:p>
                  </a:txBody>
                  <a:tcPr marL="91425" marR="91425" marT="91425" marB="91425">
                    <a:solidFill>
                      <a:schemeClr val="accent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29%</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27%</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31%</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28%</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29%</a:t>
                      </a:r>
                      <a:endParaRPr sz="1400" u="none" strike="noStrike" cap="none"/>
                    </a:p>
                  </a:txBody>
                  <a:tcPr marL="91425" marR="91425" marT="91425" marB="91425">
                    <a:solidFill>
                      <a:schemeClr val="dk1"/>
                    </a:solidFill>
                  </a:tcPr>
                </a:tc>
                <a:extLst>
                  <a:ext uri="{0D108BD9-81ED-4DB2-BD59-A6C34878D82A}">
                    <a16:rowId xmlns:a16="http://schemas.microsoft.com/office/drawing/2014/main" val="10001"/>
                  </a:ext>
                </a:extLst>
              </a:tr>
              <a:tr h="560175">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FFFFFF"/>
                          </a:solidFill>
                        </a:rPr>
                        <a:t>Challenged</a:t>
                      </a:r>
                      <a:endParaRPr sz="1400" b="1" u="none" strike="noStrike" cap="none">
                        <a:solidFill>
                          <a:srgbClr val="FFFFFF"/>
                        </a:solidFill>
                      </a:endParaRPr>
                    </a:p>
                  </a:txBody>
                  <a:tcPr marL="91425" marR="91425" marT="91425" marB="91425">
                    <a:solidFill>
                      <a:srgbClr val="F1C232"/>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49%</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56%</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50%</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55%</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52%</a:t>
                      </a:r>
                      <a:endParaRPr sz="1400" u="none" strike="noStrike" cap="none"/>
                    </a:p>
                  </a:txBody>
                  <a:tcPr marL="91425" marR="91425" marT="91425" marB="91425">
                    <a:solidFill>
                      <a:schemeClr val="dk1"/>
                    </a:solidFill>
                  </a:tcPr>
                </a:tc>
                <a:extLst>
                  <a:ext uri="{0D108BD9-81ED-4DB2-BD59-A6C34878D82A}">
                    <a16:rowId xmlns:a16="http://schemas.microsoft.com/office/drawing/2014/main" val="10002"/>
                  </a:ext>
                </a:extLst>
              </a:tr>
              <a:tr h="560175">
                <a:tc>
                  <a:txBody>
                    <a:bodyPr/>
                    <a:lstStyle/>
                    <a:p>
                      <a:pPr marL="0" marR="0" lvl="0" indent="0" algn="ctr" rtl="0">
                        <a:lnSpc>
                          <a:spcPct val="100000"/>
                        </a:lnSpc>
                        <a:spcBef>
                          <a:spcPts val="0"/>
                        </a:spcBef>
                        <a:spcAft>
                          <a:spcPts val="0"/>
                        </a:spcAft>
                        <a:buClr>
                          <a:srgbClr val="000000"/>
                        </a:buClr>
                        <a:buSzPts val="1400"/>
                        <a:buFont typeface="Arial"/>
                        <a:buNone/>
                      </a:pPr>
                      <a:r>
                        <a:rPr lang="en" sz="1400" b="1" u="none" strike="noStrike" cap="none">
                          <a:solidFill>
                            <a:srgbClr val="FFFFFF"/>
                          </a:solidFill>
                        </a:rPr>
                        <a:t>Failed</a:t>
                      </a:r>
                      <a:endParaRPr sz="1400" b="1" u="none" strike="noStrike" cap="none">
                        <a:solidFill>
                          <a:srgbClr val="FFFFFF"/>
                        </a:solidFill>
                      </a:endParaRPr>
                    </a:p>
                  </a:txBody>
                  <a:tcPr marL="91425" marR="91425" marT="91425" marB="91425">
                    <a:solidFill>
                      <a:srgbClr val="FF0000"/>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22%</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17%</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19%</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17%</a:t>
                      </a:r>
                      <a:endParaRPr sz="1400" u="none" strike="noStrike" cap="none"/>
                    </a:p>
                  </a:txBody>
                  <a:tcPr marL="91425" marR="91425" marT="91425" marB="91425">
                    <a:solidFill>
                      <a:schemeClr val="dk1"/>
                    </a:solidFill>
                  </a:tcPr>
                </a:tc>
                <a:tc>
                  <a:txBody>
                    <a:bodyPr/>
                    <a:lstStyle/>
                    <a:p>
                      <a:pPr marL="0" marR="0" lvl="0" indent="0" algn="ctr" rtl="0">
                        <a:lnSpc>
                          <a:spcPct val="100000"/>
                        </a:lnSpc>
                        <a:spcBef>
                          <a:spcPts val="0"/>
                        </a:spcBef>
                        <a:spcAft>
                          <a:spcPts val="0"/>
                        </a:spcAft>
                        <a:buClr>
                          <a:srgbClr val="000000"/>
                        </a:buClr>
                        <a:buSzPts val="1400"/>
                        <a:buFont typeface="Arial"/>
                        <a:buNone/>
                      </a:pPr>
                      <a:r>
                        <a:rPr lang="en" sz="1400" u="none" strike="noStrike" cap="none"/>
                        <a:t>19%</a:t>
                      </a:r>
                      <a:endParaRPr sz="1400" u="none" strike="noStrike" cap="none"/>
                    </a:p>
                  </a:txBody>
                  <a:tcPr marL="91425" marR="91425" marT="91425" marB="91425">
                    <a:solidFill>
                      <a:schemeClr val="dk1"/>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Reasons for Project Management Failures</a:t>
            </a:r>
            <a:endParaRPr/>
          </a:p>
        </p:txBody>
      </p:sp>
      <p:sp>
        <p:nvSpPr>
          <p:cNvPr id="102" name="Google Shape;102;p18"/>
          <p:cNvSpPr txBox="1">
            <a:spLocks noGrp="1"/>
          </p:cNvSpPr>
          <p:nvPr>
            <p:ph type="body" idx="1"/>
          </p:nvPr>
        </p:nvSpPr>
        <p:spPr>
          <a:xfrm>
            <a:off x="387900" y="1489825"/>
            <a:ext cx="2460000" cy="33825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Cost</a:t>
            </a:r>
            <a:endParaRPr/>
          </a:p>
          <a:p>
            <a:pPr marL="457200" lvl="0" indent="-342900" algn="l" rtl="0">
              <a:lnSpc>
                <a:spcPct val="115000"/>
              </a:lnSpc>
              <a:spcBef>
                <a:spcPts val="0"/>
              </a:spcBef>
              <a:spcAft>
                <a:spcPts val="0"/>
              </a:spcAft>
              <a:buSzPts val="1800"/>
              <a:buChar char="●"/>
            </a:pPr>
            <a:r>
              <a:rPr lang="en"/>
              <a:t>Planning</a:t>
            </a:r>
            <a:endParaRPr/>
          </a:p>
          <a:p>
            <a:pPr marL="457200" lvl="0" indent="-342900" algn="l" rtl="0">
              <a:lnSpc>
                <a:spcPct val="115000"/>
              </a:lnSpc>
              <a:spcBef>
                <a:spcPts val="0"/>
              </a:spcBef>
              <a:spcAft>
                <a:spcPts val="0"/>
              </a:spcAft>
              <a:buSzPts val="1800"/>
              <a:buChar char="●"/>
            </a:pPr>
            <a:r>
              <a:rPr lang="en"/>
              <a:t>Time</a:t>
            </a:r>
            <a:endParaRPr/>
          </a:p>
          <a:p>
            <a:pPr marL="457200" lvl="0" indent="-342900" algn="l" rtl="0">
              <a:lnSpc>
                <a:spcPct val="115000"/>
              </a:lnSpc>
              <a:spcBef>
                <a:spcPts val="0"/>
              </a:spcBef>
              <a:spcAft>
                <a:spcPts val="0"/>
              </a:spcAft>
              <a:buSzPts val="1800"/>
              <a:buChar char="●"/>
            </a:pPr>
            <a:r>
              <a:rPr lang="en"/>
              <a:t>Commitment</a:t>
            </a:r>
            <a:endParaRPr/>
          </a:p>
          <a:p>
            <a:pPr marL="457200" lvl="0" indent="-342900" algn="l" rtl="0">
              <a:lnSpc>
                <a:spcPct val="115000"/>
              </a:lnSpc>
              <a:spcBef>
                <a:spcPts val="0"/>
              </a:spcBef>
              <a:spcAft>
                <a:spcPts val="0"/>
              </a:spcAft>
              <a:buSzPts val="1800"/>
              <a:buChar char="●"/>
            </a:pPr>
            <a:r>
              <a:rPr lang="en"/>
              <a:t>Resources</a:t>
            </a:r>
            <a:endParaRPr/>
          </a:p>
          <a:p>
            <a:pPr marL="457200" lvl="0" indent="-342900" algn="l" rtl="0">
              <a:lnSpc>
                <a:spcPct val="115000"/>
              </a:lnSpc>
              <a:spcBef>
                <a:spcPts val="0"/>
              </a:spcBef>
              <a:spcAft>
                <a:spcPts val="0"/>
              </a:spcAft>
              <a:buSzPts val="1800"/>
              <a:buChar char="●"/>
            </a:pPr>
            <a:r>
              <a:rPr lang="en"/>
              <a:t>Management</a:t>
            </a:r>
            <a:endParaRPr/>
          </a:p>
          <a:p>
            <a:pPr marL="457200" lvl="0" indent="-342900" algn="l" rtl="0">
              <a:lnSpc>
                <a:spcPct val="115000"/>
              </a:lnSpc>
              <a:spcBef>
                <a:spcPts val="0"/>
              </a:spcBef>
              <a:spcAft>
                <a:spcPts val="0"/>
              </a:spcAft>
              <a:buSzPts val="1800"/>
              <a:buChar char="●"/>
            </a:pPr>
            <a:r>
              <a:rPr lang="en"/>
              <a:t>Risk</a:t>
            </a:r>
            <a:endParaRPr/>
          </a:p>
          <a:p>
            <a:pPr marL="457200" lvl="0" indent="-342900" algn="l" rtl="0">
              <a:lnSpc>
                <a:spcPct val="115000"/>
              </a:lnSpc>
              <a:spcBef>
                <a:spcPts val="0"/>
              </a:spcBef>
              <a:spcAft>
                <a:spcPts val="0"/>
              </a:spcAft>
              <a:buSzPts val="1800"/>
              <a:buChar char="●"/>
            </a:pPr>
            <a:r>
              <a:rPr lang="en"/>
              <a:t>Communication</a:t>
            </a:r>
            <a:endParaRPr/>
          </a:p>
          <a:p>
            <a:pPr marL="457200" lvl="0" indent="0" algn="l" rtl="0">
              <a:lnSpc>
                <a:spcPct val="115000"/>
              </a:lnSpc>
              <a:spcBef>
                <a:spcPts val="1600"/>
              </a:spcBef>
              <a:spcAft>
                <a:spcPts val="1600"/>
              </a:spcAft>
              <a:buSzPts val="1800"/>
              <a:buNone/>
            </a:pPr>
            <a:endParaRPr/>
          </a:p>
        </p:txBody>
      </p:sp>
      <p:pic>
        <p:nvPicPr>
          <p:cNvPr id="103" name="Google Shape;103;p18"/>
          <p:cNvPicPr preferRelativeResize="0"/>
          <p:nvPr/>
        </p:nvPicPr>
        <p:blipFill rotWithShape="1">
          <a:blip r:embed="rId3">
            <a:alphaModFix/>
          </a:blip>
          <a:srcRect/>
          <a:stretch/>
        </p:blipFill>
        <p:spPr>
          <a:xfrm>
            <a:off x="7020746" y="1700938"/>
            <a:ext cx="1957824" cy="1957824"/>
          </a:xfrm>
          <a:prstGeom prst="rect">
            <a:avLst/>
          </a:prstGeom>
          <a:noFill/>
          <a:ln>
            <a:noFill/>
          </a:ln>
        </p:spPr>
      </p:pic>
      <p:pic>
        <p:nvPicPr>
          <p:cNvPr id="104" name="Google Shape;104;p18"/>
          <p:cNvPicPr preferRelativeResize="0"/>
          <p:nvPr/>
        </p:nvPicPr>
        <p:blipFill rotWithShape="1">
          <a:blip r:embed="rId4">
            <a:alphaModFix/>
          </a:blip>
          <a:srcRect/>
          <a:stretch/>
        </p:blipFill>
        <p:spPr>
          <a:xfrm>
            <a:off x="2847900" y="1489826"/>
            <a:ext cx="3950380" cy="260255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Software Quality Assurance (SQA)</a:t>
            </a:r>
            <a:endParaRPr/>
          </a:p>
        </p:txBody>
      </p:sp>
      <p:sp>
        <p:nvSpPr>
          <p:cNvPr id="110" name="Google Shape;110;p19"/>
          <p:cNvSpPr txBox="1">
            <a:spLocks noGrp="1"/>
          </p:cNvSpPr>
          <p:nvPr>
            <p:ph type="body" idx="1"/>
          </p:nvPr>
        </p:nvSpPr>
        <p:spPr>
          <a:xfrm>
            <a:off x="387900" y="1489825"/>
            <a:ext cx="4083900" cy="33381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Well-defined, repeatable process that is integrated with software development and project management life cycles.</a:t>
            </a:r>
            <a:endParaRPr/>
          </a:p>
          <a:p>
            <a:pPr marL="457200" lvl="0" indent="-342900" algn="l" rtl="0">
              <a:lnSpc>
                <a:spcPct val="115000"/>
              </a:lnSpc>
              <a:spcBef>
                <a:spcPts val="0"/>
              </a:spcBef>
              <a:spcAft>
                <a:spcPts val="0"/>
              </a:spcAft>
              <a:buSzPts val="1800"/>
              <a:buChar char="●"/>
            </a:pPr>
            <a:r>
              <a:rPr lang="en"/>
              <a:t>Objective </a:t>
            </a:r>
            <a:endParaRPr/>
          </a:p>
          <a:p>
            <a:pPr marL="914400" marR="0" lvl="1" indent="-317500" algn="l" rtl="0">
              <a:lnSpc>
                <a:spcPct val="115000"/>
              </a:lnSpc>
              <a:spcBef>
                <a:spcPts val="0"/>
              </a:spcBef>
              <a:spcAft>
                <a:spcPts val="0"/>
              </a:spcAft>
              <a:buClr>
                <a:schemeClr val="dk1"/>
              </a:buClr>
              <a:buSzPts val="1400"/>
              <a:buFont typeface="Roboto"/>
              <a:buChar char="○"/>
            </a:pPr>
            <a:r>
              <a:rPr lang="en"/>
              <a:t>Assure conformance to requirements</a:t>
            </a:r>
            <a:endParaRPr/>
          </a:p>
          <a:p>
            <a:pPr marL="914400" marR="0" lvl="1" indent="-317500" algn="l" rtl="0">
              <a:lnSpc>
                <a:spcPct val="115000"/>
              </a:lnSpc>
              <a:spcBef>
                <a:spcPts val="0"/>
              </a:spcBef>
              <a:spcAft>
                <a:spcPts val="0"/>
              </a:spcAft>
              <a:buClr>
                <a:schemeClr val="dk1"/>
              </a:buClr>
              <a:buSzPts val="1400"/>
              <a:buFont typeface="Roboto"/>
              <a:buChar char="○"/>
            </a:pPr>
            <a:r>
              <a:rPr lang="en"/>
              <a:t>Reduce risk</a:t>
            </a:r>
            <a:endParaRPr/>
          </a:p>
          <a:p>
            <a:pPr marL="914400" marR="0" lvl="1" indent="-317500" algn="l" rtl="0">
              <a:lnSpc>
                <a:spcPct val="115000"/>
              </a:lnSpc>
              <a:spcBef>
                <a:spcPts val="0"/>
              </a:spcBef>
              <a:spcAft>
                <a:spcPts val="0"/>
              </a:spcAft>
              <a:buClr>
                <a:schemeClr val="dk1"/>
              </a:buClr>
              <a:buSzPts val="1400"/>
              <a:buFont typeface="Roboto"/>
              <a:buChar char="○"/>
            </a:pPr>
            <a:r>
              <a:rPr lang="en"/>
              <a:t>Assess internal controls </a:t>
            </a:r>
            <a:endParaRPr/>
          </a:p>
          <a:p>
            <a:pPr marL="914400" marR="0" lvl="1" indent="-317500" algn="l" rtl="0">
              <a:lnSpc>
                <a:spcPct val="115000"/>
              </a:lnSpc>
              <a:spcBef>
                <a:spcPts val="0"/>
              </a:spcBef>
              <a:spcAft>
                <a:spcPts val="0"/>
              </a:spcAft>
              <a:buClr>
                <a:schemeClr val="dk1"/>
              </a:buClr>
              <a:buSzPts val="1400"/>
              <a:buFont typeface="Roboto"/>
              <a:buChar char="○"/>
            </a:pPr>
            <a:r>
              <a:rPr lang="en"/>
              <a:t>Improve quality </a:t>
            </a:r>
            <a:endParaRPr/>
          </a:p>
          <a:p>
            <a:pPr marL="457200" lvl="0" indent="-342900" algn="l" rtl="0">
              <a:lnSpc>
                <a:spcPct val="115000"/>
              </a:lnSpc>
              <a:spcBef>
                <a:spcPts val="0"/>
              </a:spcBef>
              <a:spcAft>
                <a:spcPts val="0"/>
              </a:spcAft>
              <a:buSzPts val="1800"/>
              <a:buChar char="●"/>
            </a:pPr>
            <a:r>
              <a:rPr lang="en"/>
              <a:t>While conforming to the stated schedule and budget constraints.</a:t>
            </a:r>
            <a:endParaRPr/>
          </a:p>
        </p:txBody>
      </p:sp>
      <p:pic>
        <p:nvPicPr>
          <p:cNvPr id="111" name="Google Shape;111;p19"/>
          <p:cNvPicPr preferRelativeResize="0"/>
          <p:nvPr/>
        </p:nvPicPr>
        <p:blipFill rotWithShape="1">
          <a:blip r:embed="rId3">
            <a:alphaModFix/>
          </a:blip>
          <a:srcRect/>
          <a:stretch/>
        </p:blipFill>
        <p:spPr>
          <a:xfrm>
            <a:off x="4572000" y="1489825"/>
            <a:ext cx="4457050" cy="3338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0"/>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SQA Unit/Function</a:t>
            </a:r>
            <a:endParaRPr/>
          </a:p>
        </p:txBody>
      </p:sp>
      <p:sp>
        <p:nvSpPr>
          <p:cNvPr id="117" name="Google Shape;117;p20"/>
          <p:cNvSpPr txBox="1">
            <a:spLocks noGrp="1"/>
          </p:cNvSpPr>
          <p:nvPr>
            <p:ph type="body" idx="1"/>
          </p:nvPr>
        </p:nvSpPr>
        <p:spPr>
          <a:xfrm>
            <a:off x="0" y="1489825"/>
            <a:ext cx="4271700" cy="33957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a:t>Independent of project participants.</a:t>
            </a:r>
            <a:endParaRPr/>
          </a:p>
          <a:p>
            <a:pPr marL="457200" lvl="0" indent="-342900" algn="l" rtl="0">
              <a:lnSpc>
                <a:spcPct val="115000"/>
              </a:lnSpc>
              <a:spcBef>
                <a:spcPts val="0"/>
              </a:spcBef>
              <a:spcAft>
                <a:spcPts val="0"/>
              </a:spcAft>
              <a:buSzPts val="1800"/>
              <a:buChar char="●"/>
            </a:pPr>
            <a:r>
              <a:rPr lang="en"/>
              <a:t>Consists of SQA professionals, as well as associated actors from among software development and maintenance staff.</a:t>
            </a:r>
            <a:endParaRPr/>
          </a:p>
          <a:p>
            <a:pPr marL="457200" lvl="0" indent="-342900" algn="l" rtl="0">
              <a:lnSpc>
                <a:spcPct val="115000"/>
              </a:lnSpc>
              <a:spcBef>
                <a:spcPts val="0"/>
              </a:spcBef>
              <a:spcAft>
                <a:spcPts val="0"/>
              </a:spcAft>
              <a:buSzPts val="1800"/>
              <a:buChar char="●"/>
            </a:pPr>
            <a:r>
              <a:rPr lang="en"/>
              <a:t>The SQA unit reviews documentation for completeness and adherence to standards, partakes in inspections, reviews test results, and audits controls.</a:t>
            </a:r>
            <a:endParaRPr/>
          </a:p>
          <a:p>
            <a:pPr marL="0" lvl="0" indent="0" algn="l" rtl="0">
              <a:lnSpc>
                <a:spcPct val="115000"/>
              </a:lnSpc>
              <a:spcBef>
                <a:spcPts val="0"/>
              </a:spcBef>
              <a:spcAft>
                <a:spcPts val="0"/>
              </a:spcAft>
              <a:buNone/>
            </a:pPr>
            <a:endParaRPr/>
          </a:p>
        </p:txBody>
      </p:sp>
      <p:pic>
        <p:nvPicPr>
          <p:cNvPr id="118" name="Google Shape;118;p20"/>
          <p:cNvPicPr preferRelativeResize="0"/>
          <p:nvPr/>
        </p:nvPicPr>
        <p:blipFill rotWithShape="1">
          <a:blip r:embed="rId3">
            <a:alphaModFix/>
          </a:blip>
          <a:srcRect/>
          <a:stretch/>
        </p:blipFill>
        <p:spPr>
          <a:xfrm>
            <a:off x="4271550" y="1144125"/>
            <a:ext cx="4807125" cy="3741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a:t>SQA Process</a:t>
            </a:r>
            <a:endParaRPr/>
          </a:p>
        </p:txBody>
      </p:sp>
      <p:sp>
        <p:nvSpPr>
          <p:cNvPr id="124" name="Google Shape;124;p21"/>
          <p:cNvSpPr txBox="1">
            <a:spLocks noGrp="1"/>
          </p:cNvSpPr>
          <p:nvPr>
            <p:ph type="body" idx="1"/>
          </p:nvPr>
        </p:nvSpPr>
        <p:spPr>
          <a:xfrm>
            <a:off x="387900" y="1203350"/>
            <a:ext cx="4862700" cy="3048900"/>
          </a:xfrm>
          <a:prstGeom prst="rect">
            <a:avLst/>
          </a:prstGeom>
          <a:noFill/>
          <a:ln>
            <a:noFill/>
          </a:ln>
        </p:spPr>
        <p:txBody>
          <a:bodyPr spcFirstLastPara="1" wrap="square" lIns="91425" tIns="91425" rIns="91425" bIns="91425" anchor="t" anchorCtr="0">
            <a:noAutofit/>
          </a:bodyPr>
          <a:lstStyle/>
          <a:p>
            <a:pPr marL="457200" lvl="0" indent="-361950" algn="l" rtl="0">
              <a:lnSpc>
                <a:spcPct val="115000"/>
              </a:lnSpc>
              <a:spcBef>
                <a:spcPts val="0"/>
              </a:spcBef>
              <a:spcAft>
                <a:spcPts val="0"/>
              </a:spcAft>
              <a:buSzPts val="2100"/>
              <a:buChar char="●"/>
            </a:pPr>
            <a:r>
              <a:rPr lang="en" sz="2100"/>
              <a:t>Continuous assessment</a:t>
            </a:r>
            <a:endParaRPr sz="2100"/>
          </a:p>
          <a:p>
            <a:pPr marL="457200" lvl="0" indent="-361950" algn="l" rtl="0">
              <a:lnSpc>
                <a:spcPct val="115000"/>
              </a:lnSpc>
              <a:spcBef>
                <a:spcPts val="0"/>
              </a:spcBef>
              <a:spcAft>
                <a:spcPts val="0"/>
              </a:spcAft>
              <a:buSzPts val="2100"/>
              <a:buChar char="●"/>
            </a:pPr>
            <a:r>
              <a:rPr lang="en" sz="2100"/>
              <a:t>Assure project planning has taken place</a:t>
            </a:r>
            <a:endParaRPr sz="2100"/>
          </a:p>
          <a:p>
            <a:pPr marL="457200" lvl="0" indent="-361950" algn="l" rtl="0">
              <a:lnSpc>
                <a:spcPct val="115000"/>
              </a:lnSpc>
              <a:spcBef>
                <a:spcPts val="0"/>
              </a:spcBef>
              <a:spcAft>
                <a:spcPts val="0"/>
              </a:spcAft>
              <a:buSzPts val="2100"/>
              <a:buChar char="●"/>
            </a:pPr>
            <a:r>
              <a:rPr lang="en" sz="2100"/>
              <a:t>Assure user requirements</a:t>
            </a:r>
            <a:endParaRPr sz="2100"/>
          </a:p>
          <a:p>
            <a:pPr marL="457200" lvl="0" indent="-361950" algn="l" rtl="0">
              <a:lnSpc>
                <a:spcPct val="115000"/>
              </a:lnSpc>
              <a:spcBef>
                <a:spcPts val="0"/>
              </a:spcBef>
              <a:spcAft>
                <a:spcPts val="0"/>
              </a:spcAft>
              <a:buSzPts val="2100"/>
              <a:buChar char="●"/>
            </a:pPr>
            <a:r>
              <a:rPr lang="en" sz="2100"/>
              <a:t>Assure design process</a:t>
            </a:r>
            <a:endParaRPr sz="2100"/>
          </a:p>
          <a:p>
            <a:pPr marL="457200" lvl="0" indent="-361950" algn="l" rtl="0">
              <a:lnSpc>
                <a:spcPct val="115000"/>
              </a:lnSpc>
              <a:spcBef>
                <a:spcPts val="0"/>
              </a:spcBef>
              <a:spcAft>
                <a:spcPts val="0"/>
              </a:spcAft>
              <a:buSzPts val="2100"/>
              <a:buChar char="●"/>
            </a:pPr>
            <a:r>
              <a:rPr lang="en" sz="2100"/>
              <a:t>Assure coding practices</a:t>
            </a:r>
            <a:endParaRPr sz="2100"/>
          </a:p>
          <a:p>
            <a:pPr marL="457200" lvl="0" indent="-361950" algn="l" rtl="0">
              <a:lnSpc>
                <a:spcPct val="115000"/>
              </a:lnSpc>
              <a:spcBef>
                <a:spcPts val="0"/>
              </a:spcBef>
              <a:spcAft>
                <a:spcPts val="0"/>
              </a:spcAft>
              <a:buSzPts val="2100"/>
              <a:buChar char="●"/>
            </a:pPr>
            <a:r>
              <a:rPr lang="en" sz="2100"/>
              <a:t>Assure software integration and testing</a:t>
            </a:r>
            <a:endParaRPr sz="2100"/>
          </a:p>
          <a:p>
            <a:pPr marL="457200" lvl="0" indent="-361950" algn="l" rtl="0">
              <a:lnSpc>
                <a:spcPct val="115000"/>
              </a:lnSpc>
              <a:spcBef>
                <a:spcPts val="0"/>
              </a:spcBef>
              <a:spcAft>
                <a:spcPts val="0"/>
              </a:spcAft>
              <a:buSzPts val="2100"/>
              <a:buChar char="●"/>
            </a:pPr>
            <a:r>
              <a:rPr lang="en" sz="2100"/>
              <a:t>Conduct audits</a:t>
            </a:r>
            <a:endParaRPr sz="2100"/>
          </a:p>
          <a:p>
            <a:pPr marL="457200" lvl="0" indent="-361950" algn="l" rtl="0">
              <a:lnSpc>
                <a:spcPct val="115000"/>
              </a:lnSpc>
              <a:spcBef>
                <a:spcPts val="0"/>
              </a:spcBef>
              <a:spcAft>
                <a:spcPts val="0"/>
              </a:spcAft>
              <a:buSzPts val="2100"/>
              <a:buChar char="●"/>
            </a:pPr>
            <a:r>
              <a:rPr lang="en" sz="2100"/>
              <a:t>Series of inputs, outputs, controls</a:t>
            </a:r>
            <a:endParaRPr sz="2100"/>
          </a:p>
        </p:txBody>
      </p:sp>
      <p:pic>
        <p:nvPicPr>
          <p:cNvPr id="125" name="Google Shape;125;p21"/>
          <p:cNvPicPr preferRelativeResize="0"/>
          <p:nvPr/>
        </p:nvPicPr>
        <p:blipFill rotWithShape="1">
          <a:blip r:embed="rId3">
            <a:alphaModFix/>
          </a:blip>
          <a:srcRect/>
          <a:stretch/>
        </p:blipFill>
        <p:spPr>
          <a:xfrm>
            <a:off x="5003075" y="1353025"/>
            <a:ext cx="4062549" cy="3448600"/>
          </a:xfrm>
          <a:prstGeom prst="rect">
            <a:avLst/>
          </a:prstGeom>
          <a:noFill/>
          <a:ln>
            <a:noFill/>
          </a:ln>
        </p:spPr>
      </p:pic>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817</Words>
  <Application>Microsoft Office PowerPoint</Application>
  <PresentationFormat>On-screen Show (16:9)</PresentationFormat>
  <Paragraphs>133</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Consolas</vt:lpstr>
      <vt:lpstr>Calibri</vt:lpstr>
      <vt:lpstr>Roboto</vt:lpstr>
      <vt:lpstr>Roboto Slab</vt:lpstr>
      <vt:lpstr>Arial</vt:lpstr>
      <vt:lpstr>Marina</vt:lpstr>
      <vt:lpstr>Software Quality Assurance </vt:lpstr>
      <vt:lpstr>Introduction</vt:lpstr>
      <vt:lpstr>IT Project Statistics</vt:lpstr>
      <vt:lpstr>IT Project Statistics (cont’d)</vt:lpstr>
      <vt:lpstr>Project Successes and Failures</vt:lpstr>
      <vt:lpstr>Reasons for Project Management Failures</vt:lpstr>
      <vt:lpstr>Software Quality Assurance (SQA)</vt:lpstr>
      <vt:lpstr>SQA Unit/Function</vt:lpstr>
      <vt:lpstr>SQA Process</vt:lpstr>
      <vt:lpstr>Combined SQA, SDLC, and PMLC Process</vt:lpstr>
      <vt:lpstr>Phase 1: SQA Initiation</vt:lpstr>
      <vt:lpstr>Phase 2: SQA Planning</vt:lpstr>
      <vt:lpstr>Phase 3: Requirement Assurance</vt:lpstr>
      <vt:lpstr>Phase 4: Design Assurance</vt:lpstr>
      <vt:lpstr>Phase 5: Development Assurance</vt:lpstr>
      <vt:lpstr>Phase 6: Testing Assurance</vt:lpstr>
      <vt:lpstr>Phase 7: Implementation Assurance</vt:lpstr>
      <vt:lpstr>Phase 8: Project Closing</vt:lpstr>
      <vt:lpstr>Implications For Practice </vt:lpstr>
      <vt:lpstr>Implications For Research</vt:lpstr>
      <vt:lpstr>Conclusion</vt:lpstr>
      <vt:lpstr>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Quality Assurance </dc:title>
  <dc:creator>Ari Butowsky</dc:creator>
  <cp:lastModifiedBy>Ari Butowsky</cp:lastModifiedBy>
  <cp:revision>2</cp:revision>
  <dcterms:modified xsi:type="dcterms:W3CDTF">2019-05-20T15:52:09Z</dcterms:modified>
</cp:coreProperties>
</file>